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2" r:id="rId1"/>
    <p:sldMasterId id="2147483869" r:id="rId2"/>
    <p:sldMasterId id="2147483877" r:id="rId3"/>
  </p:sldMasterIdLst>
  <p:notesMasterIdLst>
    <p:notesMasterId r:id="rId30"/>
  </p:notesMasterIdLst>
  <p:handoutMasterIdLst>
    <p:handoutMasterId r:id="rId31"/>
  </p:handoutMasterIdLst>
  <p:sldIdLst>
    <p:sldId id="350" r:id="rId4"/>
    <p:sldId id="579" r:id="rId5"/>
    <p:sldId id="687" r:id="rId6"/>
    <p:sldId id="593" r:id="rId7"/>
    <p:sldId id="679" r:id="rId8"/>
    <p:sldId id="643" r:id="rId9"/>
    <p:sldId id="675" r:id="rId10"/>
    <p:sldId id="661" r:id="rId11"/>
    <p:sldId id="601" r:id="rId12"/>
    <p:sldId id="660" r:id="rId13"/>
    <p:sldId id="683" r:id="rId14"/>
    <p:sldId id="669" r:id="rId15"/>
    <p:sldId id="670" r:id="rId16"/>
    <p:sldId id="680" r:id="rId17"/>
    <p:sldId id="685" r:id="rId18"/>
    <p:sldId id="678" r:id="rId19"/>
    <p:sldId id="677" r:id="rId20"/>
    <p:sldId id="671" r:id="rId21"/>
    <p:sldId id="672" r:id="rId22"/>
    <p:sldId id="673" r:id="rId23"/>
    <p:sldId id="681" r:id="rId24"/>
    <p:sldId id="674" r:id="rId25"/>
    <p:sldId id="676" r:id="rId26"/>
    <p:sldId id="686" r:id="rId27"/>
    <p:sldId id="625" r:id="rId28"/>
    <p:sldId id="627" r:id="rId29"/>
  </p:sldIdLst>
  <p:sldSz cx="9144000" cy="6858000" type="screen4x3"/>
  <p:notesSz cx="6797675" cy="9926638"/>
  <p:defaultTextStyle>
    <a:defPPr>
      <a:defRPr lang="de-DE"/>
    </a:defPPr>
    <a:lvl1pPr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1pPr>
    <a:lvl2pPr marL="457200"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2pPr>
    <a:lvl3pPr marL="914400"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3pPr>
    <a:lvl4pPr marL="1371600"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4pPr>
    <a:lvl5pPr marL="1828800"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5pPr>
    <a:lvl6pPr marL="2286000" algn="l" defTabSz="914400" rtl="0" eaLnBrk="1" latinLnBrk="0" hangingPunct="1">
      <a:defRPr sz="2400" b="1" kern="1200">
        <a:solidFill>
          <a:srgbClr val="6F7878"/>
        </a:solidFill>
        <a:latin typeface="Tahoma" charset="0"/>
        <a:ea typeface="ＭＳ Ｐゴシック" charset="-128"/>
        <a:cs typeface="+mn-cs"/>
      </a:defRPr>
    </a:lvl6pPr>
    <a:lvl7pPr marL="2743200" algn="l" defTabSz="914400" rtl="0" eaLnBrk="1" latinLnBrk="0" hangingPunct="1">
      <a:defRPr sz="2400" b="1" kern="1200">
        <a:solidFill>
          <a:srgbClr val="6F7878"/>
        </a:solidFill>
        <a:latin typeface="Tahoma" charset="0"/>
        <a:ea typeface="ＭＳ Ｐゴシック" charset="-128"/>
        <a:cs typeface="+mn-cs"/>
      </a:defRPr>
    </a:lvl7pPr>
    <a:lvl8pPr marL="3200400" algn="l" defTabSz="914400" rtl="0" eaLnBrk="1" latinLnBrk="0" hangingPunct="1">
      <a:defRPr sz="2400" b="1" kern="1200">
        <a:solidFill>
          <a:srgbClr val="6F7878"/>
        </a:solidFill>
        <a:latin typeface="Tahoma" charset="0"/>
        <a:ea typeface="ＭＳ Ｐゴシック" charset="-128"/>
        <a:cs typeface="+mn-cs"/>
      </a:defRPr>
    </a:lvl8pPr>
    <a:lvl9pPr marL="3657600" algn="l" defTabSz="914400" rtl="0" eaLnBrk="1" latinLnBrk="0" hangingPunct="1">
      <a:defRPr sz="2400" b="1" kern="1200">
        <a:solidFill>
          <a:srgbClr val="6F7878"/>
        </a:solidFill>
        <a:latin typeface="Tahoma"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35">
          <p15:clr>
            <a:srgbClr val="A4A3A4"/>
          </p15:clr>
        </p15:guide>
        <p15:guide id="3" orient="horz" pos="3832">
          <p15:clr>
            <a:srgbClr val="A4A3A4"/>
          </p15:clr>
        </p15:guide>
        <p15:guide id="4" pos="2889">
          <p15:clr>
            <a:srgbClr val="A4A3A4"/>
          </p15:clr>
        </p15:guide>
        <p15:guide id="5" pos="200">
          <p15:clr>
            <a:srgbClr val="A4A3A4"/>
          </p15:clr>
        </p15:guide>
        <p15:guide id="6" pos="557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eker, Achim   -AzA2   BMAS" initials="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C5A"/>
    <a:srgbClr val="000000"/>
    <a:srgbClr val="336699"/>
    <a:srgbClr val="6E8296"/>
    <a:srgbClr val="E6E8E8"/>
    <a:srgbClr val="D38127"/>
    <a:srgbClr val="3399FF"/>
    <a:srgbClr val="6B0A73"/>
    <a:srgbClr val="3EA249"/>
    <a:srgbClr val="228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25" autoAdjust="0"/>
    <p:restoredTop sz="80507" autoAdjust="0"/>
  </p:normalViewPr>
  <p:slideViewPr>
    <p:cSldViewPr snapToGrid="0" snapToObjects="1" showGuides="1">
      <p:cViewPr>
        <p:scale>
          <a:sx n="70" d="100"/>
          <a:sy n="70" d="100"/>
        </p:scale>
        <p:origin x="-1200" y="-180"/>
      </p:cViewPr>
      <p:guideLst>
        <p:guide orient="horz" pos="2160"/>
        <p:guide orient="horz" pos="935"/>
        <p:guide orient="horz" pos="3832"/>
        <p:guide pos="2889"/>
        <p:guide pos="200"/>
        <p:guide pos="5573"/>
      </p:guideLst>
    </p:cSldViewPr>
  </p:slideViewPr>
  <p:outlineViewPr>
    <p:cViewPr>
      <p:scale>
        <a:sx n="33" d="100"/>
        <a:sy n="33" d="100"/>
      </p:scale>
      <p:origin x="0" y="-4396"/>
    </p:cViewPr>
  </p:outlin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1"/>
            <a:ext cx="2945659" cy="496332"/>
          </a:xfrm>
          <a:prstGeom prst="rect">
            <a:avLst/>
          </a:prstGeom>
        </p:spPr>
        <p:txBody>
          <a:bodyPr vert="horz" lIns="95563" tIns="47782" rIns="95563" bIns="47782" rtlCol="0"/>
          <a:lstStyle>
            <a:lvl1pPr algn="l" eaLnBrk="1" hangingPunct="1">
              <a:spcBef>
                <a:spcPct val="0"/>
              </a:spcBef>
              <a:buFontTx/>
              <a:buNone/>
              <a:defRPr sz="1300" b="0">
                <a:solidFill>
                  <a:schemeClr val="tx1"/>
                </a:solidFill>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3850445" y="1"/>
            <a:ext cx="2945659" cy="496332"/>
          </a:xfrm>
          <a:prstGeom prst="rect">
            <a:avLst/>
          </a:prstGeom>
        </p:spPr>
        <p:txBody>
          <a:bodyPr vert="horz" wrap="square" lIns="95563" tIns="47782" rIns="95563" bIns="47782" numCol="1" anchor="t" anchorCtr="0" compatLnSpc="1">
            <a:prstTxWarp prst="textNoShape">
              <a:avLst/>
            </a:prstTxWarp>
          </a:bodyPr>
          <a:lstStyle>
            <a:lvl1pPr algn="r" eaLnBrk="1" hangingPunct="1">
              <a:spcBef>
                <a:spcPct val="0"/>
              </a:spcBef>
              <a:buFontTx/>
              <a:buNone/>
              <a:defRPr sz="1300" b="0">
                <a:solidFill>
                  <a:schemeClr val="tx1"/>
                </a:solidFill>
                <a:latin typeface="Calibri" charset="0"/>
              </a:defRPr>
            </a:lvl1pPr>
          </a:lstStyle>
          <a:p>
            <a:fld id="{1578C853-7421-4796-AF8E-8D8A6A9FDD50}" type="datetimeFigureOut">
              <a:rPr lang="de-DE"/>
              <a:pPr/>
              <a:t>24.01.2019</a:t>
            </a:fld>
            <a:endParaRPr lang="de-DE"/>
          </a:p>
        </p:txBody>
      </p:sp>
      <p:sp>
        <p:nvSpPr>
          <p:cNvPr id="4" name="Fußzeilenplatzhalter 3"/>
          <p:cNvSpPr>
            <a:spLocks noGrp="1"/>
          </p:cNvSpPr>
          <p:nvPr>
            <p:ph type="ftr" sz="quarter" idx="2"/>
          </p:nvPr>
        </p:nvSpPr>
        <p:spPr>
          <a:xfrm>
            <a:off x="2" y="9428584"/>
            <a:ext cx="2945659" cy="496332"/>
          </a:xfrm>
          <a:prstGeom prst="rect">
            <a:avLst/>
          </a:prstGeom>
        </p:spPr>
        <p:txBody>
          <a:bodyPr vert="horz" lIns="95563" tIns="47782" rIns="95563" bIns="47782" rtlCol="0" anchor="b"/>
          <a:lstStyle>
            <a:lvl1pPr algn="l" eaLnBrk="1" hangingPunct="1">
              <a:spcBef>
                <a:spcPct val="0"/>
              </a:spcBef>
              <a:buFontTx/>
              <a:buNone/>
              <a:defRPr sz="1300" b="0">
                <a:solidFill>
                  <a:schemeClr val="tx1"/>
                </a:solidFill>
                <a:latin typeface="Calibri"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3850445" y="9428584"/>
            <a:ext cx="2945659" cy="496332"/>
          </a:xfrm>
          <a:prstGeom prst="rect">
            <a:avLst/>
          </a:prstGeom>
        </p:spPr>
        <p:txBody>
          <a:bodyPr vert="horz" wrap="square" lIns="95563" tIns="47782" rIns="95563" bIns="47782" numCol="1" anchor="b" anchorCtr="0" compatLnSpc="1">
            <a:prstTxWarp prst="textNoShape">
              <a:avLst/>
            </a:prstTxWarp>
          </a:bodyPr>
          <a:lstStyle>
            <a:lvl1pPr algn="r" eaLnBrk="1" hangingPunct="1">
              <a:spcBef>
                <a:spcPct val="0"/>
              </a:spcBef>
              <a:buFontTx/>
              <a:buNone/>
              <a:defRPr sz="1300" b="0">
                <a:solidFill>
                  <a:schemeClr val="tx1"/>
                </a:solidFill>
                <a:latin typeface="Calibri" charset="0"/>
              </a:defRPr>
            </a:lvl1pPr>
          </a:lstStyle>
          <a:p>
            <a:fld id="{F0BCFDDC-6C93-411C-9254-C427298B2B9D}" type="slidenum">
              <a:rPr lang="de-DE"/>
              <a:pPr/>
              <a:t>‹Nr.›</a:t>
            </a:fld>
            <a:endParaRPr lang="de-DE"/>
          </a:p>
        </p:txBody>
      </p:sp>
    </p:spTree>
    <p:extLst>
      <p:ext uri="{BB962C8B-B14F-4D97-AF65-F5344CB8AC3E}">
        <p14:creationId xmlns:p14="http://schemas.microsoft.com/office/powerpoint/2010/main" val="1131207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1"/>
            <a:ext cx="2945659" cy="496332"/>
          </a:xfrm>
          <a:prstGeom prst="rect">
            <a:avLst/>
          </a:prstGeom>
        </p:spPr>
        <p:txBody>
          <a:bodyPr vert="horz" lIns="95563" tIns="47782" rIns="95563" bIns="47782" rtlCol="0"/>
          <a:lstStyle>
            <a:lvl1pPr algn="l" eaLnBrk="1" hangingPunct="1">
              <a:spcBef>
                <a:spcPct val="0"/>
              </a:spcBef>
              <a:buFontTx/>
              <a:buNone/>
              <a:defRPr sz="1300" b="0">
                <a:solidFill>
                  <a:schemeClr val="tx1"/>
                </a:solidFill>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wrap="square" lIns="95563" tIns="47782" rIns="95563" bIns="47782" numCol="1" anchor="t" anchorCtr="0" compatLnSpc="1">
            <a:prstTxWarp prst="textNoShape">
              <a:avLst/>
            </a:prstTxWarp>
          </a:bodyPr>
          <a:lstStyle>
            <a:lvl1pPr algn="r" eaLnBrk="1" hangingPunct="1">
              <a:spcBef>
                <a:spcPct val="0"/>
              </a:spcBef>
              <a:buFontTx/>
              <a:buNone/>
              <a:defRPr sz="1300" b="0">
                <a:solidFill>
                  <a:schemeClr val="tx1"/>
                </a:solidFill>
                <a:latin typeface="Calibri" charset="0"/>
              </a:defRPr>
            </a:lvl1pPr>
          </a:lstStyle>
          <a:p>
            <a:fld id="{3EC5EBBA-EC9E-4C26-B8BC-6354AA49B4CE}" type="datetimeFigureOut">
              <a:rPr lang="de-DE"/>
              <a:pPr/>
              <a:t>24.01.2019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3" tIns="47782" rIns="95563" bIns="47782" rtlCol="0" anchor="ctr"/>
          <a:lstStyle/>
          <a:p>
            <a:pPr lvl="0"/>
            <a:endParaRPr lang="de-DE" noProof="0" smtClean="0"/>
          </a:p>
        </p:txBody>
      </p:sp>
      <p:sp>
        <p:nvSpPr>
          <p:cNvPr id="5" name="Notizenplatzhalter 4"/>
          <p:cNvSpPr>
            <a:spLocks noGrp="1"/>
          </p:cNvSpPr>
          <p:nvPr>
            <p:ph type="body" sz="quarter" idx="3"/>
          </p:nvPr>
        </p:nvSpPr>
        <p:spPr>
          <a:xfrm>
            <a:off x="679768" y="4715154"/>
            <a:ext cx="5438140" cy="4466987"/>
          </a:xfrm>
          <a:prstGeom prst="rect">
            <a:avLst/>
          </a:prstGeom>
        </p:spPr>
        <p:txBody>
          <a:bodyPr vert="horz" wrap="square" lIns="95563" tIns="47782" rIns="95563" bIns="47782"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5563" tIns="47782" rIns="95563" bIns="47782" rtlCol="0" anchor="b"/>
          <a:lstStyle>
            <a:lvl1pPr algn="l" eaLnBrk="1" hangingPunct="1">
              <a:spcBef>
                <a:spcPct val="0"/>
              </a:spcBef>
              <a:buFontTx/>
              <a:buNone/>
              <a:defRPr sz="1300" b="0">
                <a:solidFill>
                  <a:schemeClr val="tx1"/>
                </a:solidFill>
                <a:latin typeface="Calibri" charset="0"/>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wrap="square" lIns="95563" tIns="47782" rIns="95563" bIns="47782" numCol="1" anchor="b" anchorCtr="0" compatLnSpc="1">
            <a:prstTxWarp prst="textNoShape">
              <a:avLst/>
            </a:prstTxWarp>
          </a:bodyPr>
          <a:lstStyle>
            <a:lvl1pPr algn="r" eaLnBrk="1" hangingPunct="1">
              <a:spcBef>
                <a:spcPct val="0"/>
              </a:spcBef>
              <a:buFontTx/>
              <a:buNone/>
              <a:defRPr sz="1300" b="0">
                <a:solidFill>
                  <a:schemeClr val="tx1"/>
                </a:solidFill>
                <a:latin typeface="Calibri" charset="0"/>
              </a:defRPr>
            </a:lvl1pPr>
          </a:lstStyle>
          <a:p>
            <a:fld id="{D608DC71-75D4-4728-8AB5-359D3544108C}" type="slidenum">
              <a:rPr lang="de-DE"/>
              <a:pPr/>
              <a:t>‹Nr.›</a:t>
            </a:fld>
            <a:endParaRPr lang="de-DE"/>
          </a:p>
        </p:txBody>
      </p:sp>
    </p:spTree>
    <p:extLst>
      <p:ext uri="{BB962C8B-B14F-4D97-AF65-F5344CB8AC3E}">
        <p14:creationId xmlns:p14="http://schemas.microsoft.com/office/powerpoint/2010/main" val="38770390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sp>
        <p:nvSpPr>
          <p:cNvPr id="21" name="Rechteck 2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dirty="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smtClean="0"/>
              <a:t>Formatvorlage des Untertitelmasters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7" name="Rechteck 16"/>
          <p:cNvSpPr/>
          <p:nvPr userDrawn="1"/>
        </p:nvSpPr>
        <p:spPr>
          <a:xfrm>
            <a:off x="107950" y="104320"/>
            <a:ext cx="8924925" cy="115001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smtClean="0"/>
              <a:t>Die Geschäftsstelle Offensive Mittelstand – wir stellen uns vor</a:t>
            </a:r>
            <a:endParaRPr lang="de-DE" dirty="0"/>
          </a:p>
        </p:txBody>
      </p:sp>
      <p:pic>
        <p:nvPicPr>
          <p:cNvPr id="10" name="8125112b-4700-4693-8336-9be1e5945c4a" descr="1A2DA181-BE85-47A0-8E21-E49E6B1EC37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89377" y="104320"/>
            <a:ext cx="2054996" cy="95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848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2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dirty="0"/>
              <a:t>Mastertitelformat bearbeiten</a:t>
            </a:r>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dirty="0"/>
              <a:t>Master-Untertitelformat bearbeiten</a:t>
            </a:r>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smtClean="0"/>
              <a:t>Die Geschäftsstelle Offensive Mittelstand – wir stellen uns vor</a:t>
            </a:r>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27598240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3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solidFill>
                  <a:schemeClr val="bg1"/>
                </a:solidFill>
                <a:latin typeface="Tahoma" charset="0"/>
              </a:defRPr>
            </a:lvl1pPr>
          </a:lstStyle>
          <a:p>
            <a:pPr lvl="0"/>
            <a:r>
              <a:rPr lang="de-DE" noProof="0" dirty="0"/>
              <a:t>Mastertitelformat bearbeiten</a:t>
            </a:r>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bg1"/>
                </a:solidFill>
                <a:latin typeface="Tahoma" charset="0"/>
              </a:defRPr>
            </a:lvl1pPr>
          </a:lstStyle>
          <a:p>
            <a:pPr lvl="0"/>
            <a:r>
              <a:rPr lang="de-DE" noProof="0" dirty="0"/>
              <a:t>Master-Untertitelformat bearbeiten</a:t>
            </a:r>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smtClean="0"/>
              <a:t>Die Geschäftsstelle Offensive Mittelstand – wir stellen uns vor</a:t>
            </a:r>
            <a:endParaRPr lang="de-DE" dirty="0"/>
          </a:p>
        </p:txBody>
      </p:sp>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31816692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0" y="2286000"/>
            <a:ext cx="9144000" cy="1143000"/>
          </a:xfrm>
          <a:solidFill>
            <a:schemeClr val="bg1"/>
          </a:solidFill>
        </p:spPr>
        <p:txBody>
          <a:bodyPr lIns="540000" rIns="540000" anchor="ctr"/>
          <a:lstStyle>
            <a:lvl1pPr>
              <a:defRPr sz="2800">
                <a:solidFill>
                  <a:schemeClr val="accent1"/>
                </a:solidFill>
                <a:latin typeface="Tahoma" charset="0"/>
              </a:defRPr>
            </a:lvl1pPr>
          </a:lstStyle>
          <a:p>
            <a:pPr lvl="0"/>
            <a:r>
              <a:rPr lang="de-DE" noProof="0" dirty="0"/>
              <a:t>Mastertitelformat bearbeiten</a:t>
            </a:r>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smtClean="0"/>
              <a:t>Die Geschäftsstelle Offensive Mittelstand – wir stellen uns vor</a:t>
            </a:r>
            <a:endParaRPr lang="de-DE" dirty="0"/>
          </a:p>
        </p:txBody>
      </p:sp>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15709447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8" name="Textplatzhalter 2"/>
          <p:cNvSpPr>
            <a:spLocks noGrp="1"/>
          </p:cNvSpPr>
          <p:nvPr>
            <p:ph idx="1"/>
          </p:nvPr>
        </p:nvSpPr>
        <p:spPr bwMode="auto">
          <a:xfrm>
            <a:off x="317500" y="1484313"/>
            <a:ext cx="852963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stStyle>
          <a:p>
            <a:pPr lvl="0"/>
            <a:r>
              <a:rPr lang="de-DE" noProof="0" dirty="0"/>
              <a:t>Mastertextformat </a:t>
            </a:r>
            <a:r>
              <a:rPr lang="de-DE" noProof="0" dirty="0" smtClean="0"/>
              <a:t>bearbeiten</a:t>
            </a:r>
            <a:endParaRPr lang="de-DE" noProof="0" dirty="0"/>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8"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smtClean="0"/>
              <a:t>Die Geschäftsstelle Offensive Mittelstand – wir stellen uns vor</a:t>
            </a:r>
            <a:endParaRPr lang="de-DE" dirty="0"/>
          </a:p>
        </p:txBody>
      </p:sp>
    </p:spTree>
    <p:extLst>
      <p:ext uri="{BB962C8B-B14F-4D97-AF65-F5344CB8AC3E}">
        <p14:creationId xmlns:p14="http://schemas.microsoft.com/office/powerpoint/2010/main" val="38456526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8" name="Textplatzhalter 2"/>
          <p:cNvSpPr>
            <a:spLocks noGrp="1"/>
          </p:cNvSpPr>
          <p:nvPr>
            <p:ph idx="1" hasCustomPrompt="1"/>
          </p:nvPr>
        </p:nvSpPr>
        <p:spPr bwMode="auto">
          <a:xfrm>
            <a:off x="317500" y="1484313"/>
            <a:ext cx="8529638"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marL="400050" indent="-219075">
              <a:buClr>
                <a:schemeClr val="accent2"/>
              </a:buClr>
              <a:buSzPct val="90000"/>
              <a:buFont typeface="Wingdings 3" pitchFamily="18" charset="2"/>
              <a:buChar char=""/>
              <a:defRPr/>
            </a:lvl2pPr>
            <a:lvl3pPr marL="762000" indent="-219075">
              <a:buClr>
                <a:schemeClr val="accent2"/>
              </a:buClr>
              <a:buSzPct val="90000"/>
              <a:buFont typeface="Wingdings 3" pitchFamily="18" charset="2"/>
              <a:buChar char=""/>
              <a:tabLst>
                <a:tab pos="990600" algn="l"/>
              </a:tabLst>
              <a:defRPr/>
            </a:lvl3pPr>
            <a:lvl4pPr marL="1123950" indent="-228600">
              <a:buClr>
                <a:schemeClr val="accent2"/>
              </a:buClr>
              <a:buSzPct val="90000"/>
              <a:buFont typeface="Wingdings 3" pitchFamily="18" charset="2"/>
              <a:buChar char=""/>
              <a:defRPr/>
            </a:lvl4pPr>
            <a:lvl5pPr marL="1485900" indent="-228600">
              <a:buClr>
                <a:schemeClr val="accent2"/>
              </a:buClr>
              <a:buSzPct val="90000"/>
              <a:buFont typeface="Wingdings 3" pitchFamily="18" charset="2"/>
              <a:buChar char=""/>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7"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smtClean="0"/>
              <a:t>Die Geschäftsstelle Offensive Mittelstand – wir stellen uns vor</a:t>
            </a:r>
            <a:endParaRPr lang="de-DE" dirty="0"/>
          </a:p>
        </p:txBody>
      </p:sp>
    </p:spTree>
    <p:extLst>
      <p:ext uri="{BB962C8B-B14F-4D97-AF65-F5344CB8AC3E}">
        <p14:creationId xmlns:p14="http://schemas.microsoft.com/office/powerpoint/2010/main" val="30910474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sp>
        <p:nvSpPr>
          <p:cNvPr id="21" name="Rechteck 2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solidFill>
                <a:srgbClr val="FFFFFF"/>
              </a:solidFill>
            </a:endParaRPr>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smtClean="0"/>
              <a:t>Formatvorlage des Untertitelmasters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7" name="Rechteck 16"/>
          <p:cNvSpPr/>
          <p:nvPr userDrawn="1"/>
        </p:nvSpPr>
        <p:spPr>
          <a:xfrm>
            <a:off x="107950" y="104320"/>
            <a:ext cx="8924925" cy="115001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solidFill>
                <a:srgbClr val="FFFFFF"/>
              </a:solidFill>
            </a:endParaRPr>
          </a:p>
        </p:txBody>
      </p:sp>
      <p:sp>
        <p:nvSpPr>
          <p:cNvPr id="2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pic>
        <p:nvPicPr>
          <p:cNvPr id="10" name="8125112b-4700-4693-8336-9be1e5945c4a" descr="1A2DA181-BE85-47A0-8E21-E49E6B1EC37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9377" y="104320"/>
            <a:ext cx="2054996" cy="95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3010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solidFill>
                <a:srgbClr val="FFFFFF"/>
              </a:solidFill>
            </a:endParaRPr>
          </a:p>
        </p:txBody>
      </p:sp>
      <p:sp>
        <p:nvSpPr>
          <p:cNvPr id="16" name="Rechteck 15"/>
          <p:cNvSpPr/>
          <p:nvPr userDrawn="1"/>
        </p:nvSpPr>
        <p:spPr>
          <a:xfrm>
            <a:off x="107950" y="104320"/>
            <a:ext cx="8924925" cy="6649360"/>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solidFill>
                <a:srgbClr val="FFFFFF"/>
              </a:solidFill>
            </a:endParaRPr>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smtClean="0"/>
              <a:t>Formatvorlage des Untertitelmasters durch Klicken bearbeiten</a:t>
            </a:r>
            <a:endParaRPr lang="de-DE" noProof="0"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3" name="Fußzeilenplatzhalter 2"/>
          <p:cNvSpPr>
            <a:spLocks noGrp="1"/>
          </p:cNvSpPr>
          <p:nvPr>
            <p:ph type="ftr" sz="quarter" idx="11"/>
          </p:nvPr>
        </p:nvSpPr>
        <p:spPr/>
        <p:txBody>
          <a:bodyPr/>
          <a:lstStyle/>
          <a:p>
            <a:pPr algn="l"/>
            <a:r>
              <a:rPr lang="de-DE" dirty="0" smtClean="0"/>
              <a:t>Die Offensive Mittelstand - Ein Netzwerk starker Partner</a:t>
            </a:r>
            <a:endParaRPr lang="de-DE" dirty="0"/>
          </a:p>
        </p:txBody>
      </p:sp>
      <p:sp>
        <p:nvSpPr>
          <p:cNvPr id="4" name="Foliennummernplatzhalter 3"/>
          <p:cNvSpPr>
            <a:spLocks noGrp="1"/>
          </p:cNvSpPr>
          <p:nvPr>
            <p:ph type="sldNum" sz="quarter" idx="12"/>
          </p:nvPr>
        </p:nvSpPr>
        <p:spPr/>
        <p:txBody>
          <a:bodyPr/>
          <a:lstStyle/>
          <a:p>
            <a:fld id="{21ECFBFC-BFE7-4702-9F2A-8102170FB01E}" type="slidenum">
              <a:rPr lang="de-DE" smtClean="0"/>
              <a:pPr/>
              <a:t>‹Nr.›</a:t>
            </a:fld>
            <a:endParaRPr lang="de-DE" dirty="0"/>
          </a:p>
        </p:txBody>
      </p:sp>
      <p:pic>
        <p:nvPicPr>
          <p:cNvPr id="10" name="8125112b-4700-4693-8336-9be1e5945c4a" descr="1A2DA181-BE85-47A0-8E21-E49E6B1EC37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8800" y="121253"/>
            <a:ext cx="2063463" cy="95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0205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solidFill>
                <a:srgbClr val="FFFFFF"/>
              </a:solidFill>
            </a:endParaRPr>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solidFill>
                <a:srgbClr val="FFFFFF"/>
              </a:solidFill>
            </a:endParaRPr>
          </a:p>
        </p:txBody>
      </p:sp>
      <p:sp>
        <p:nvSpPr>
          <p:cNvPr id="29701" name="Titelplatzhalter 1"/>
          <p:cNvSpPr>
            <a:spLocks noGrp="1"/>
          </p:cNvSpPr>
          <p:nvPr>
            <p:ph type="ctrTitle"/>
          </p:nvPr>
        </p:nvSpPr>
        <p:spPr>
          <a:xfrm>
            <a:off x="685800" y="2286000"/>
            <a:ext cx="7772400" cy="1143000"/>
          </a:xfrm>
        </p:spPr>
        <p:txBody>
          <a:bodyPr anchor="b"/>
          <a:lstStyle>
            <a:lvl1pPr>
              <a:defRPr sz="2800">
                <a:solidFill>
                  <a:schemeClr val="bg1"/>
                </a:solidFill>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bg1"/>
                </a:solidFill>
                <a:latin typeface="Tahoma" charset="0"/>
              </a:defRPr>
            </a:lvl1pPr>
          </a:lstStyle>
          <a:p>
            <a:pPr lvl="0"/>
            <a:r>
              <a:rPr lang="de-DE" noProof="0" smtClean="0"/>
              <a:t>Formatvorlage des Untertitelmasters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solidFill>
                  <a:srgbClr val="FFFFFF"/>
                </a:solidFill>
              </a:rPr>
              <a:pPr/>
              <a:t>‹Nr.›</a:t>
            </a:fld>
            <a:endParaRPr lang="de-DE" dirty="0">
              <a:solidFill>
                <a:srgbClr val="FFFFFF"/>
              </a:solidFill>
            </a:endParaRPr>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dirty="0" smtClean="0">
                <a:solidFill>
                  <a:srgbClr val="FFFFFF"/>
                </a:solidFill>
              </a:rPr>
              <a:t>Die Offensive Mittelstand - Ein Netzwerk starker Partner</a:t>
            </a:r>
            <a:endParaRPr lang="de-DE" dirty="0">
              <a:solidFill>
                <a:srgbClr val="FFFFFF"/>
              </a:solidFill>
            </a:endParaRPr>
          </a:p>
        </p:txBody>
      </p:sp>
      <p:pic>
        <p:nvPicPr>
          <p:cNvPr id="10" name="8125112b-4700-4693-8336-9be1e5945c4a" descr="1A2DA181-BE85-47A0-8E21-E49E6B1EC37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06897" y="136988"/>
            <a:ext cx="2379576" cy="110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7331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solidFill>
                <a:srgbClr val="FFFFFF"/>
              </a:solidFill>
            </a:endParaRPr>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solidFill>
                <a:srgbClr val="FFFFFF"/>
              </a:solidFill>
            </a:endParaRPr>
          </a:p>
        </p:txBody>
      </p:sp>
      <p:sp>
        <p:nvSpPr>
          <p:cNvPr id="29701" name="Titelplatzhalter 1"/>
          <p:cNvSpPr>
            <a:spLocks noGrp="1"/>
          </p:cNvSpPr>
          <p:nvPr>
            <p:ph type="ctrTitle"/>
          </p:nvPr>
        </p:nvSpPr>
        <p:spPr>
          <a:xfrm>
            <a:off x="0" y="2286000"/>
            <a:ext cx="9144000" cy="1143000"/>
          </a:xfrm>
          <a:solidFill>
            <a:schemeClr val="bg1"/>
          </a:solidFill>
        </p:spPr>
        <p:txBody>
          <a:bodyPr lIns="540000" rIns="540000" anchor="ctr"/>
          <a:lstStyle>
            <a:lvl1pPr>
              <a:defRPr sz="2800">
                <a:solidFill>
                  <a:schemeClr val="accent1"/>
                </a:solidFill>
                <a:latin typeface="Tahoma" charset="0"/>
              </a:defRPr>
            </a:lvl1pPr>
          </a:lstStyle>
          <a:p>
            <a:pPr lvl="0"/>
            <a:r>
              <a:rPr lang="de-DE" noProof="0" smtClean="0"/>
              <a:t>Titelmasterformat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solidFill>
                  <a:srgbClr val="FFFFFF"/>
                </a:solidFill>
              </a:rPr>
              <a:pPr/>
              <a:t>‹Nr.›</a:t>
            </a:fld>
            <a:endParaRPr lang="de-DE" dirty="0">
              <a:solidFill>
                <a:srgbClr val="FFFFFF"/>
              </a:solidFill>
            </a:endParaRPr>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dirty="0" smtClean="0">
                <a:solidFill>
                  <a:srgbClr val="FFFFFF"/>
                </a:solidFill>
              </a:rPr>
              <a:t>Die Offensive Mittelstand - Ein Netzwerk starker Partner</a:t>
            </a:r>
            <a:endParaRPr lang="de-DE" dirty="0">
              <a:solidFill>
                <a:srgbClr val="FFFFFF"/>
              </a:solidFill>
            </a:endParaRP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64" y="104318"/>
            <a:ext cx="2522848" cy="822800"/>
          </a:xfrm>
          <a:prstGeom prst="rect">
            <a:avLst/>
          </a:prstGeom>
        </p:spPr>
      </p:pic>
      <p:pic>
        <p:nvPicPr>
          <p:cNvPr id="10" name="Grafi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6153" y="230053"/>
            <a:ext cx="1904733" cy="572165"/>
          </a:xfrm>
          <a:prstGeom prst="rect">
            <a:avLst/>
          </a:prstGeom>
        </p:spPr>
      </p:pic>
    </p:spTree>
    <p:extLst>
      <p:ext uri="{BB962C8B-B14F-4D97-AF65-F5344CB8AC3E}">
        <p14:creationId xmlns:p14="http://schemas.microsoft.com/office/powerpoint/2010/main" val="4695418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8" name="Textplatzhalter 2"/>
          <p:cNvSpPr>
            <a:spLocks noGrp="1"/>
          </p:cNvSpPr>
          <p:nvPr>
            <p:ph idx="1"/>
          </p:nvPr>
        </p:nvSpPr>
        <p:spPr bwMode="auto">
          <a:xfrm>
            <a:off x="317500" y="1484313"/>
            <a:ext cx="852963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stStyle>
          <a:p>
            <a:pPr lvl="0"/>
            <a:r>
              <a:rPr lang="de-DE" noProof="0" smtClean="0"/>
              <a:t>Textmasterformat bearbeiten</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8" name="Titelplatzhalter 1"/>
          <p:cNvSpPr>
            <a:spLocks noGrp="1"/>
          </p:cNvSpPr>
          <p:nvPr>
            <p:ph type="title"/>
          </p:nvPr>
        </p:nvSpPr>
        <p:spPr bwMode="auto">
          <a:xfrm>
            <a:off x="184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spTree>
    <p:extLst>
      <p:ext uri="{BB962C8B-B14F-4D97-AF65-F5344CB8AC3E}">
        <p14:creationId xmlns:p14="http://schemas.microsoft.com/office/powerpoint/2010/main" val="10533173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smtClean="0"/>
              <a:t>Formatvorlage des Untertitelmasters durch Klicken bearbeiten</a:t>
            </a:r>
            <a:endParaRPr lang="de-DE" noProof="0"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3" name="Fußzeilenplatzhalter 2"/>
          <p:cNvSpPr>
            <a:spLocks noGrp="1"/>
          </p:cNvSpPr>
          <p:nvPr>
            <p:ph type="ftr" sz="quarter" idx="11"/>
          </p:nvPr>
        </p:nvSpPr>
        <p:spPr/>
        <p:txBody>
          <a:bodyPr/>
          <a:lstStyle/>
          <a:p>
            <a:pPr algn="l"/>
            <a:r>
              <a:rPr lang="de-DE" smtClean="0"/>
              <a:t>Die Geschäftsstelle Offensive Mittelstand – wir stellen uns vor</a:t>
            </a:r>
            <a:endParaRPr lang="de-DE" dirty="0"/>
          </a:p>
        </p:txBody>
      </p:sp>
      <p:sp>
        <p:nvSpPr>
          <p:cNvPr id="4" name="Foliennummernplatzhalter 3"/>
          <p:cNvSpPr>
            <a:spLocks noGrp="1"/>
          </p:cNvSpPr>
          <p:nvPr>
            <p:ph type="sldNum" sz="quarter" idx="12"/>
          </p:nvPr>
        </p:nvSpPr>
        <p:spPr/>
        <p:txBody>
          <a:bodyPr/>
          <a:lstStyle/>
          <a:p>
            <a:fld id="{21ECFBFC-BFE7-4702-9F2A-8102170FB01E}" type="slidenum">
              <a:rPr lang="de-DE" smtClean="0"/>
              <a:pPr/>
              <a:t>‹Nr.›</a:t>
            </a:fld>
            <a:endParaRPr lang="de-DE" dirty="0"/>
          </a:p>
        </p:txBody>
      </p:sp>
      <p:pic>
        <p:nvPicPr>
          <p:cNvPr id="10" name="8125112b-4700-4693-8336-9be1e5945c4a" descr="1A2DA181-BE85-47A0-8E21-E49E6B1EC37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08800" y="121253"/>
            <a:ext cx="2063463" cy="95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5527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8" name="Textplatzhalter 2"/>
          <p:cNvSpPr>
            <a:spLocks noGrp="1"/>
          </p:cNvSpPr>
          <p:nvPr>
            <p:ph idx="1" hasCustomPrompt="1"/>
          </p:nvPr>
        </p:nvSpPr>
        <p:spPr bwMode="auto">
          <a:xfrm>
            <a:off x="317500" y="1484313"/>
            <a:ext cx="8529638"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marL="400050" indent="-219075">
              <a:buClr>
                <a:schemeClr val="accent2"/>
              </a:buClr>
              <a:buSzPct val="90000"/>
              <a:buFont typeface="Wingdings 3" pitchFamily="18" charset="2"/>
              <a:buChar char=""/>
              <a:defRPr/>
            </a:lvl2pPr>
            <a:lvl3pPr marL="762000" indent="-219075">
              <a:buClr>
                <a:schemeClr val="accent2"/>
              </a:buClr>
              <a:buSzPct val="90000"/>
              <a:buFont typeface="Wingdings 3" pitchFamily="18" charset="2"/>
              <a:buChar char=""/>
              <a:tabLst>
                <a:tab pos="990600" algn="l"/>
              </a:tabLst>
              <a:defRPr/>
            </a:lvl3pPr>
            <a:lvl4pPr marL="1123950" indent="-228600">
              <a:buClr>
                <a:schemeClr val="accent2"/>
              </a:buClr>
              <a:buSzPct val="90000"/>
              <a:buFont typeface="Wingdings 3" pitchFamily="18" charset="2"/>
              <a:buChar char=""/>
              <a:defRPr/>
            </a:lvl4pPr>
            <a:lvl5pPr marL="1485900" indent="-228600">
              <a:buClr>
                <a:schemeClr val="accent2"/>
              </a:buClr>
              <a:buSzPct val="90000"/>
              <a:buFont typeface="Wingdings 3" pitchFamily="18" charset="2"/>
              <a:buChar char=""/>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7"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DE" dirty="0" smtClean="0"/>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spTree>
    <p:extLst>
      <p:ext uri="{BB962C8B-B14F-4D97-AF65-F5344CB8AC3E}">
        <p14:creationId xmlns:p14="http://schemas.microsoft.com/office/powerpoint/2010/main" val="33088041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13" name="Text Box 16"/>
          <p:cNvSpPr txBox="1">
            <a:spLocks noChangeArrowheads="1"/>
          </p:cNvSpPr>
          <p:nvPr userDrawn="1"/>
        </p:nvSpPr>
        <p:spPr bwMode="auto">
          <a:xfrm>
            <a:off x="192088" y="6519863"/>
            <a:ext cx="1452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defRPr/>
            </a:pPr>
            <a:fld id="{29051C3E-ECDB-4E19-8E60-EF504231173E}" type="slidenum">
              <a:rPr lang="de-DE" altLang="de-DE" smtClean="0">
                <a:solidFill>
                  <a:srgbClr val="E6E8E8"/>
                </a:solidFill>
              </a:rPr>
              <a:pPr eaLnBrk="1" hangingPunct="1">
                <a:spcBef>
                  <a:spcPct val="50000"/>
                </a:spcBef>
                <a:defRPr/>
              </a:pPr>
              <a:t>‹Nr.›</a:t>
            </a:fld>
            <a:endParaRPr lang="de-DE" altLang="de-DE" smtClean="0">
              <a:solidFill>
                <a:srgbClr val="E6E8E8"/>
              </a:solidFill>
            </a:endParaRPr>
          </a:p>
        </p:txBody>
      </p:sp>
    </p:spTree>
    <p:extLst>
      <p:ext uri="{BB962C8B-B14F-4D97-AF65-F5344CB8AC3E}">
        <p14:creationId xmlns:p14="http://schemas.microsoft.com/office/powerpoint/2010/main" val="422889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13" name="Text Box 16"/>
          <p:cNvSpPr txBox="1">
            <a:spLocks noChangeArrowheads="1"/>
          </p:cNvSpPr>
          <p:nvPr userDrawn="1"/>
        </p:nvSpPr>
        <p:spPr bwMode="auto">
          <a:xfrm>
            <a:off x="192088" y="6519863"/>
            <a:ext cx="1452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defRPr/>
            </a:pPr>
            <a:fld id="{29051C3E-ECDB-4E19-8E60-EF504231173E}" type="slidenum">
              <a:rPr lang="de-DE" altLang="de-DE" smtClean="0">
                <a:solidFill>
                  <a:srgbClr val="E6E8E8"/>
                </a:solidFill>
              </a:rPr>
              <a:pPr eaLnBrk="1" hangingPunct="1">
                <a:spcBef>
                  <a:spcPct val="50000"/>
                </a:spcBef>
                <a:defRPr/>
              </a:pPr>
              <a:t>‹Nr.›</a:t>
            </a:fld>
            <a:endParaRPr lang="de-DE" altLang="de-DE" smtClean="0">
              <a:solidFill>
                <a:srgbClr val="E6E8E8"/>
              </a:solidFill>
            </a:endParaRPr>
          </a:p>
        </p:txBody>
      </p:sp>
    </p:spTree>
    <p:extLst>
      <p:ext uri="{BB962C8B-B14F-4D97-AF65-F5344CB8AC3E}">
        <p14:creationId xmlns:p14="http://schemas.microsoft.com/office/powerpoint/2010/main" val="16784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13" name="Text Box 16"/>
          <p:cNvSpPr txBox="1">
            <a:spLocks noChangeArrowheads="1"/>
          </p:cNvSpPr>
          <p:nvPr userDrawn="1"/>
        </p:nvSpPr>
        <p:spPr bwMode="auto">
          <a:xfrm>
            <a:off x="192088" y="6519863"/>
            <a:ext cx="1452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defRPr/>
            </a:pPr>
            <a:fld id="{29051C3E-ECDB-4E19-8E60-EF504231173E}" type="slidenum">
              <a:rPr lang="de-DE" altLang="de-DE" smtClean="0">
                <a:solidFill>
                  <a:srgbClr val="E6E8E8"/>
                </a:solidFill>
              </a:rPr>
              <a:pPr eaLnBrk="1" hangingPunct="1">
                <a:spcBef>
                  <a:spcPct val="50000"/>
                </a:spcBef>
                <a:defRPr/>
              </a:pPr>
              <a:t>‹Nr.›</a:t>
            </a:fld>
            <a:endParaRPr lang="de-DE" altLang="de-DE" smtClean="0">
              <a:solidFill>
                <a:srgbClr val="E6E8E8"/>
              </a:solidFill>
            </a:endParaRPr>
          </a:p>
        </p:txBody>
      </p:sp>
    </p:spTree>
    <p:extLst>
      <p:ext uri="{BB962C8B-B14F-4D97-AF65-F5344CB8AC3E}">
        <p14:creationId xmlns:p14="http://schemas.microsoft.com/office/powerpoint/2010/main" val="3848933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13" name="Text Box 16"/>
          <p:cNvSpPr txBox="1">
            <a:spLocks noChangeArrowheads="1"/>
          </p:cNvSpPr>
          <p:nvPr userDrawn="1"/>
        </p:nvSpPr>
        <p:spPr bwMode="auto">
          <a:xfrm>
            <a:off x="192088" y="6519863"/>
            <a:ext cx="1452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defRPr/>
            </a:pPr>
            <a:fld id="{29051C3E-ECDB-4E19-8E60-EF504231173E}" type="slidenum">
              <a:rPr lang="de-DE" altLang="de-DE" smtClean="0">
                <a:solidFill>
                  <a:srgbClr val="E6E8E8"/>
                </a:solidFill>
              </a:rPr>
              <a:pPr eaLnBrk="1" hangingPunct="1">
                <a:spcBef>
                  <a:spcPct val="50000"/>
                </a:spcBef>
                <a:defRPr/>
              </a:pPr>
              <a:t>‹Nr.›</a:t>
            </a:fld>
            <a:endParaRPr lang="de-DE" altLang="de-DE" smtClean="0">
              <a:solidFill>
                <a:srgbClr val="E6E8E8"/>
              </a:solidFill>
            </a:endParaRPr>
          </a:p>
        </p:txBody>
      </p:sp>
    </p:spTree>
    <p:extLst>
      <p:ext uri="{BB962C8B-B14F-4D97-AF65-F5344CB8AC3E}">
        <p14:creationId xmlns:p14="http://schemas.microsoft.com/office/powerpoint/2010/main" val="313712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solidFill>
                  <a:schemeClr val="bg1"/>
                </a:solidFill>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bg1"/>
                </a:solidFill>
                <a:latin typeface="Tahoma" charset="0"/>
              </a:defRPr>
            </a:lvl1pPr>
          </a:lstStyle>
          <a:p>
            <a:pPr lvl="0"/>
            <a:r>
              <a:rPr lang="de-DE" noProof="0" smtClean="0"/>
              <a:t>Formatvorlage des Untertitelmasters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smtClean="0"/>
              <a:t>Die Geschäftsstelle Offensive Mittelstand – wir stellen uns vor</a:t>
            </a:r>
            <a:endParaRPr lang="de-DE" dirty="0"/>
          </a:p>
        </p:txBody>
      </p:sp>
      <p:pic>
        <p:nvPicPr>
          <p:cNvPr id="10" name="8125112b-4700-4693-8336-9be1e5945c4a" descr="1A2DA181-BE85-47A0-8E21-E49E6B1EC37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606897" y="136988"/>
            <a:ext cx="2379576" cy="110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289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0" y="2286000"/>
            <a:ext cx="9144000" cy="1143000"/>
          </a:xfrm>
          <a:solidFill>
            <a:schemeClr val="bg1"/>
          </a:solidFill>
        </p:spPr>
        <p:txBody>
          <a:bodyPr lIns="540000" rIns="540000" anchor="ctr"/>
          <a:lstStyle>
            <a:lvl1pPr>
              <a:defRPr sz="2800">
                <a:solidFill>
                  <a:schemeClr val="accent1"/>
                </a:solidFill>
                <a:latin typeface="Tahoma" charset="0"/>
              </a:defRPr>
            </a:lvl1pPr>
          </a:lstStyle>
          <a:p>
            <a:pPr lvl="0"/>
            <a:r>
              <a:rPr lang="de-DE" noProof="0" smtClean="0"/>
              <a:t>Titelmasterformat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smtClean="0"/>
              <a:t>Die Geschäftsstelle Offensive Mittelstand – wir stellen uns vor</a:t>
            </a:r>
            <a:endParaRPr lang="de-DE" dirty="0"/>
          </a:p>
        </p:txBody>
      </p:sp>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9564" y="104318"/>
            <a:ext cx="2522848" cy="822800"/>
          </a:xfrm>
          <a:prstGeom prst="rect">
            <a:avLst/>
          </a:prstGeom>
        </p:spPr>
      </p:pic>
      <p:pic>
        <p:nvPicPr>
          <p:cNvPr id="10" name="Grafik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6153" y="230053"/>
            <a:ext cx="1904733" cy="572165"/>
          </a:xfrm>
          <a:prstGeom prst="rect">
            <a:avLst/>
          </a:prstGeom>
        </p:spPr>
      </p:pic>
    </p:spTree>
    <p:extLst>
      <p:ext uri="{BB962C8B-B14F-4D97-AF65-F5344CB8AC3E}">
        <p14:creationId xmlns:p14="http://schemas.microsoft.com/office/powerpoint/2010/main" val="24755239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8" name="Textplatzhalter 2"/>
          <p:cNvSpPr>
            <a:spLocks noGrp="1"/>
          </p:cNvSpPr>
          <p:nvPr>
            <p:ph idx="1"/>
          </p:nvPr>
        </p:nvSpPr>
        <p:spPr bwMode="auto">
          <a:xfrm>
            <a:off x="317500" y="1484313"/>
            <a:ext cx="852963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stStyle>
          <a:p>
            <a:pPr lvl="0"/>
            <a:r>
              <a:rPr lang="de-DE" noProof="0" smtClean="0"/>
              <a:t>Textmasterformat bearbeiten</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8" name="Titelplatzhalter 1"/>
          <p:cNvSpPr>
            <a:spLocks noGrp="1"/>
          </p:cNvSpPr>
          <p:nvPr>
            <p:ph type="title"/>
          </p:nvPr>
        </p:nvSpPr>
        <p:spPr bwMode="auto">
          <a:xfrm>
            <a:off x="184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smtClean="0"/>
              <a:t>Die Geschäftsstelle Offensive Mittelstand – wir stellen uns vor</a:t>
            </a:r>
            <a:endParaRPr lang="de-DE" dirty="0"/>
          </a:p>
        </p:txBody>
      </p:sp>
    </p:spTree>
    <p:extLst>
      <p:ext uri="{BB962C8B-B14F-4D97-AF65-F5344CB8AC3E}">
        <p14:creationId xmlns:p14="http://schemas.microsoft.com/office/powerpoint/2010/main" val="41212621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8" name="Textplatzhalter 2"/>
          <p:cNvSpPr>
            <a:spLocks noGrp="1"/>
          </p:cNvSpPr>
          <p:nvPr>
            <p:ph idx="1" hasCustomPrompt="1"/>
          </p:nvPr>
        </p:nvSpPr>
        <p:spPr bwMode="auto">
          <a:xfrm>
            <a:off x="317500" y="1484313"/>
            <a:ext cx="8529638"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marL="400050" indent="-219075">
              <a:buClr>
                <a:schemeClr val="accent2"/>
              </a:buClr>
              <a:buSzPct val="90000"/>
              <a:buFont typeface="Wingdings 3" pitchFamily="18" charset="2"/>
              <a:buChar char=""/>
              <a:defRPr/>
            </a:lvl2pPr>
            <a:lvl3pPr marL="762000" indent="-219075">
              <a:buClr>
                <a:schemeClr val="accent2"/>
              </a:buClr>
              <a:buSzPct val="90000"/>
              <a:buFont typeface="Wingdings 3" pitchFamily="18" charset="2"/>
              <a:buChar char=""/>
              <a:tabLst>
                <a:tab pos="990600" algn="l"/>
              </a:tabLst>
              <a:defRPr/>
            </a:lvl3pPr>
            <a:lvl4pPr marL="1123950" indent="-228600">
              <a:buClr>
                <a:schemeClr val="accent2"/>
              </a:buClr>
              <a:buSzPct val="90000"/>
              <a:buFont typeface="Wingdings 3" pitchFamily="18" charset="2"/>
              <a:buChar char=""/>
              <a:defRPr/>
            </a:lvl4pPr>
            <a:lvl5pPr marL="1485900" indent="-228600">
              <a:buClr>
                <a:schemeClr val="accent2"/>
              </a:buClr>
              <a:buSzPct val="90000"/>
              <a:buFont typeface="Wingdings 3" pitchFamily="18" charset="2"/>
              <a:buChar char=""/>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7"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DE" dirty="0" smtClean="0"/>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smtClean="0"/>
              <a:t>Die Geschäftsstelle Offensive Mittelstand – wir stellen uns vor</a:t>
            </a:r>
            <a:endParaRPr lang="de-DE" dirty="0"/>
          </a:p>
        </p:txBody>
      </p:sp>
    </p:spTree>
    <p:extLst>
      <p:ext uri="{BB962C8B-B14F-4D97-AF65-F5344CB8AC3E}">
        <p14:creationId xmlns:p14="http://schemas.microsoft.com/office/powerpoint/2010/main" val="13831576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75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8" name="Textplatzhalter 2"/>
          <p:cNvSpPr>
            <a:spLocks noGrp="1"/>
          </p:cNvSpPr>
          <p:nvPr>
            <p:ph idx="1" hasCustomPrompt="1"/>
          </p:nvPr>
        </p:nvSpPr>
        <p:spPr bwMode="auto">
          <a:xfrm>
            <a:off x="317500" y="1484313"/>
            <a:ext cx="8529638"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800"/>
            </a:lvl1pPr>
            <a:lvl2pPr marL="400050" indent="-219075">
              <a:buClr>
                <a:schemeClr val="accent2"/>
              </a:buClr>
              <a:buSzPct val="90000"/>
              <a:buFont typeface="Wingdings 3" pitchFamily="18" charset="2"/>
              <a:buChar char=""/>
              <a:defRPr/>
            </a:lvl2pPr>
            <a:lvl3pPr marL="762000" indent="-219075">
              <a:buClr>
                <a:schemeClr val="accent2"/>
              </a:buClr>
              <a:buSzPct val="90000"/>
              <a:buFont typeface="Wingdings 3" pitchFamily="18" charset="2"/>
              <a:buChar char=""/>
              <a:tabLst>
                <a:tab pos="990600" algn="l"/>
              </a:tabLst>
              <a:defRPr/>
            </a:lvl3pPr>
            <a:lvl4pPr marL="1123950" indent="-228600">
              <a:buClr>
                <a:schemeClr val="accent2"/>
              </a:buClr>
              <a:buSzPct val="90000"/>
              <a:buFont typeface="Wingdings 3" pitchFamily="18" charset="2"/>
              <a:buChar char=""/>
              <a:defRPr/>
            </a:lvl4pPr>
            <a:lvl5pPr marL="1485900" indent="-228600">
              <a:buClr>
                <a:schemeClr val="accent2"/>
              </a:buClr>
              <a:buSzPct val="90000"/>
              <a:buFont typeface="Wingdings 3" pitchFamily="18" charset="2"/>
              <a:buChar char=""/>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7"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DE" dirty="0" smtClean="0"/>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sp>
        <p:nvSpPr>
          <p:cNvPr id="3" name="Inhaltsplatzhalter 2"/>
          <p:cNvSpPr>
            <a:spLocks noGrp="1"/>
          </p:cNvSpPr>
          <p:nvPr>
            <p:ph sz="quarter" idx="10"/>
          </p:nvPr>
        </p:nvSpPr>
        <p:spPr>
          <a:xfrm>
            <a:off x="8016875" y="719138"/>
            <a:ext cx="914400" cy="9144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0493341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sp>
        <p:nvSpPr>
          <p:cNvPr id="21" name="Rechteck 2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dirty="0"/>
              <a:t>Mastertitelformat bearbeiten</a:t>
            </a:r>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dirty="0"/>
              <a:t>Master-Untertitelformat bearbeiten</a:t>
            </a:r>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2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smtClean="0"/>
              <a:t>Die Geschäftsstelle Offensive Mittelstand – wir stellen uns vor</a:t>
            </a:r>
            <a:endParaRPr lang="de-DE" dirty="0"/>
          </a:p>
        </p:txBody>
      </p:sp>
      <p:pic>
        <p:nvPicPr>
          <p:cNvPr id="9" name="8125112b-4700-4693-8336-9be1e5945c4a" descr="1A2DA181-BE85-47A0-8E21-E49E6B1EC37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74933" y="8564"/>
            <a:ext cx="2269067" cy="104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560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107950" y="104320"/>
            <a:ext cx="8924925" cy="115001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1029" name="Titelplatzhalter 1"/>
          <p:cNvSpPr>
            <a:spLocks noGrp="1"/>
          </p:cNvSpPr>
          <p:nvPr>
            <p:ph type="title"/>
          </p:nvPr>
        </p:nvSpPr>
        <p:spPr bwMode="auto">
          <a:xfrm>
            <a:off x="311337" y="238682"/>
            <a:ext cx="647632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030" name="Textplatzhalter 2"/>
          <p:cNvSpPr>
            <a:spLocks noGrp="1"/>
          </p:cNvSpPr>
          <p:nvPr>
            <p:ph type="body" idx="1"/>
          </p:nvPr>
        </p:nvSpPr>
        <p:spPr bwMode="auto">
          <a:xfrm>
            <a:off x="311337" y="1474789"/>
            <a:ext cx="8535802" cy="4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Rechteck 11"/>
          <p:cNvSpPr/>
          <p:nvPr/>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8" name="Foliennummernplatzhalter 7"/>
          <p:cNvSpPr>
            <a:spLocks noGrp="1"/>
          </p:cNvSpPr>
          <p:nvPr>
            <p:ph type="sldNum" sz="quarter" idx="4"/>
          </p:nvPr>
        </p:nvSpPr>
        <p:spPr>
          <a:xfrm>
            <a:off x="8070663"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smtClean="0"/>
              <a:t>Die Geschäftsstelle Offensive Mittelstand – wir stellen uns vor</a:t>
            </a:r>
            <a:endParaRPr lang="de-DE" dirty="0"/>
          </a:p>
        </p:txBody>
      </p:sp>
      <p:pic>
        <p:nvPicPr>
          <p:cNvPr id="10" name="8125112b-4700-4693-8336-9be1e5945c4a" descr="1A2DA181-BE85-47A0-8E21-E49E6B1EC376"/>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787662" y="208495"/>
            <a:ext cx="1970329" cy="91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51989"/>
      </p:ext>
    </p:extLst>
  </p:cSld>
  <p:clrMap bg1="lt1" tx1="dk1" bg2="lt2" tx2="dk2" accent1="accent1" accent2="accent2" accent3="accent3" accent4="accent4" accent5="accent5" accent6="accent6" hlink="hlink" folHlink="folHlink"/>
  <p:sldLayoutIdLst>
    <p:sldLayoutId id="2147483863" r:id="rId1"/>
    <p:sldLayoutId id="2147483865" r:id="rId2"/>
    <p:sldLayoutId id="2147483867" r:id="rId3"/>
    <p:sldLayoutId id="2147483868" r:id="rId4"/>
    <p:sldLayoutId id="2147483864" r:id="rId5"/>
    <p:sldLayoutId id="2147483866" r:id="rId6"/>
    <p:sldLayoutId id="2147483876" r:id="rId7"/>
    <p:sldLayoutId id="2147483888" r:id="rId8"/>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1800" kern="1200">
          <a:solidFill>
            <a:schemeClr val="accent1"/>
          </a:solidFill>
          <a:latin typeface="Tahom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3pPr>
      <a:lvl4pPr marL="15621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4pPr>
      <a:lvl5pPr marL="19812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030" name="Textplatzhalter 2"/>
          <p:cNvSpPr>
            <a:spLocks noGrp="1"/>
          </p:cNvSpPr>
          <p:nvPr>
            <p:ph type="body" idx="1"/>
          </p:nvPr>
        </p:nvSpPr>
        <p:spPr bwMode="auto">
          <a:xfrm>
            <a:off x="311337" y="1474789"/>
            <a:ext cx="8535802" cy="4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Rechteck 11"/>
          <p:cNvSpPr/>
          <p:nvPr/>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8" name="Foliennummernplatzhalter 7"/>
          <p:cNvSpPr>
            <a:spLocks noGrp="1"/>
          </p:cNvSpPr>
          <p:nvPr>
            <p:ph type="sldNum" sz="quarter" idx="4"/>
          </p:nvPr>
        </p:nvSpPr>
        <p:spPr>
          <a:xfrm>
            <a:off x="8070663"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smtClean="0"/>
              <a:t>Die Geschäftsstelle Offensive Mittelstand – wir stellen uns vor</a:t>
            </a:r>
            <a:endParaRPr lang="de-DE" dirty="0"/>
          </a:p>
        </p:txBody>
      </p:sp>
      <p:pic>
        <p:nvPicPr>
          <p:cNvPr id="9" name="8125112b-4700-4693-8336-9be1e5945c4a" descr="1A2DA181-BE85-47A0-8E21-E49E6B1EC376"/>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606054" y="78340"/>
            <a:ext cx="2530475" cy="11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04223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0" fontAlgn="base" hangingPunct="0">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0" fontAlgn="base" hangingPunct="0">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0" fontAlgn="base" hangingPunct="0">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0" fontAlgn="base" hangingPunct="0">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fontAlgn="base">
        <a:spcBef>
          <a:spcPct val="0"/>
        </a:spcBef>
        <a:spcAft>
          <a:spcPct val="0"/>
        </a:spcAft>
        <a:defRPr sz="3000" b="1">
          <a:solidFill>
            <a:schemeClr val="accent1"/>
          </a:solidFill>
          <a:latin typeface="Tahoma" charset="0"/>
          <a:ea typeface="ＭＳ Ｐゴシック" charset="0"/>
        </a:defRPr>
      </a:lvl6pPr>
      <a:lvl7pPr marL="914400" algn="l" defTabSz="457200" rtl="0" fontAlgn="base">
        <a:spcBef>
          <a:spcPct val="0"/>
        </a:spcBef>
        <a:spcAft>
          <a:spcPct val="0"/>
        </a:spcAft>
        <a:defRPr sz="3000" b="1">
          <a:solidFill>
            <a:schemeClr val="accent1"/>
          </a:solidFill>
          <a:latin typeface="Tahoma" charset="0"/>
          <a:ea typeface="ＭＳ Ｐゴシック" charset="0"/>
        </a:defRPr>
      </a:lvl7pPr>
      <a:lvl8pPr marL="1371600" algn="l" defTabSz="457200" rtl="0" fontAlgn="base">
        <a:spcBef>
          <a:spcPct val="0"/>
        </a:spcBef>
        <a:spcAft>
          <a:spcPct val="0"/>
        </a:spcAft>
        <a:defRPr sz="3000" b="1">
          <a:solidFill>
            <a:schemeClr val="accent1"/>
          </a:solidFill>
          <a:latin typeface="Tahoma" charset="0"/>
          <a:ea typeface="ＭＳ Ｐゴシック" charset="0"/>
        </a:defRPr>
      </a:lvl8pPr>
      <a:lvl9pPr marL="1828800" algn="l" defTabSz="457200" rtl="0" fontAlgn="base">
        <a:spcBef>
          <a:spcPct val="0"/>
        </a:spcBef>
        <a:spcAft>
          <a:spcPct val="0"/>
        </a:spcAft>
        <a:defRPr sz="3000" b="1">
          <a:solidFill>
            <a:schemeClr val="accent1"/>
          </a:solidFill>
          <a:latin typeface="Tahom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defRPr sz="1800" kern="1200">
          <a:solidFill>
            <a:schemeClr val="accent1"/>
          </a:solidFill>
          <a:latin typeface="Tahom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3pPr>
      <a:lvl4pPr marL="1562100" indent="-228600" algn="l" defTabSz="457200" rtl="0" eaLnBrk="0" fontAlgn="base" hangingPunct="0">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4pPr>
      <a:lvl5pPr marL="1981200" indent="-228600" algn="l" defTabSz="457200" rtl="0" eaLnBrk="0" fontAlgn="base" hangingPunct="0">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107950" y="104320"/>
            <a:ext cx="8924925" cy="115001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solidFill>
                <a:srgbClr val="FFFFFF"/>
              </a:solidFill>
            </a:endParaRPr>
          </a:p>
        </p:txBody>
      </p:sp>
      <p:sp>
        <p:nvSpPr>
          <p:cNvPr id="1029" name="Titelplatzhalter 1"/>
          <p:cNvSpPr>
            <a:spLocks noGrp="1"/>
          </p:cNvSpPr>
          <p:nvPr>
            <p:ph type="title"/>
          </p:nvPr>
        </p:nvSpPr>
        <p:spPr bwMode="auto">
          <a:xfrm>
            <a:off x="311337" y="238682"/>
            <a:ext cx="647632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030" name="Textplatzhalter 2"/>
          <p:cNvSpPr>
            <a:spLocks noGrp="1"/>
          </p:cNvSpPr>
          <p:nvPr>
            <p:ph type="body" idx="1"/>
          </p:nvPr>
        </p:nvSpPr>
        <p:spPr bwMode="auto">
          <a:xfrm>
            <a:off x="311337" y="1474789"/>
            <a:ext cx="8535802" cy="4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Rechteck 11"/>
          <p:cNvSpPr/>
          <p:nvPr/>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solidFill>
                <a:srgbClr val="FFFFFF"/>
              </a:solidFill>
            </a:endParaRPr>
          </a:p>
        </p:txBody>
      </p:sp>
      <p:sp>
        <p:nvSpPr>
          <p:cNvPr id="18" name="Foliennummernplatzhalter 7"/>
          <p:cNvSpPr>
            <a:spLocks noGrp="1"/>
          </p:cNvSpPr>
          <p:nvPr>
            <p:ph type="sldNum" sz="quarter" idx="4"/>
          </p:nvPr>
        </p:nvSpPr>
        <p:spPr>
          <a:xfrm>
            <a:off x="8070663"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pic>
        <p:nvPicPr>
          <p:cNvPr id="10" name="8125112b-4700-4693-8336-9be1e5945c4a" descr="1A2DA181-BE85-47A0-8E21-E49E6B1EC376"/>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787662" y="208495"/>
            <a:ext cx="1970329" cy="91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37123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Lst>
  <p:timing>
    <p:tnLst>
      <p:par>
        <p:cTn id="1" dur="indefinite" restart="never" nodeType="tmRoot"/>
      </p:par>
    </p:tnLst>
  </p:timing>
  <p:hf hdr="0"/>
  <p:txStyles>
    <p:title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1800" kern="1200">
          <a:solidFill>
            <a:schemeClr val="accent1"/>
          </a:solidFill>
          <a:latin typeface="Tahom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3pPr>
      <a:lvl4pPr marL="15621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4pPr>
      <a:lvl5pPr marL="19812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offensive-mittelstand.d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2005-08-10-Lorenzhof-Beratungssituationen_Freigelände-layout_DSC011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126" y="1020727"/>
            <a:ext cx="8367749" cy="29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txBox="1">
            <a:spLocks/>
          </p:cNvSpPr>
          <p:nvPr/>
        </p:nvSpPr>
        <p:spPr bwMode="auto">
          <a:xfrm>
            <a:off x="0" y="3775862"/>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2800" b="1" kern="1200">
                <a:solidFill>
                  <a:schemeClr val="accent1"/>
                </a:solidFill>
                <a:latin typeface="Tahoma" charset="0"/>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a:lstStyle>
          <a:p>
            <a:pPr algn="ctr">
              <a:buFontTx/>
            </a:pPr>
            <a:r>
              <a:rPr lang="de-DE" dirty="0" smtClean="0"/>
              <a:t>Die „Offensive Mittelstand – </a:t>
            </a:r>
            <a:br>
              <a:rPr lang="de-DE" dirty="0" smtClean="0"/>
            </a:br>
            <a:r>
              <a:rPr lang="de-DE" dirty="0" smtClean="0"/>
              <a:t>gut für Deutschland“ (OM) </a:t>
            </a:r>
          </a:p>
        </p:txBody>
      </p:sp>
      <p:sp>
        <p:nvSpPr>
          <p:cNvPr id="11" name="Untertitel 2"/>
          <p:cNvSpPr txBox="1">
            <a:spLocks/>
          </p:cNvSpPr>
          <p:nvPr/>
        </p:nvSpPr>
        <p:spPr bwMode="auto">
          <a:xfrm>
            <a:off x="23000" y="4918862"/>
            <a:ext cx="9144000" cy="66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ct val="0"/>
              </a:spcAft>
              <a:buFont typeface="Arial" charset="0"/>
              <a:defRPr sz="2000" kern="1200">
                <a:solidFill>
                  <a:schemeClr val="accent1"/>
                </a:solidFill>
                <a:latin typeface="Tahoma"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3pPr>
            <a:lvl4pPr marL="15621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4pPr>
            <a:lvl5pPr marL="19812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de-DE" b="0" dirty="0" smtClean="0"/>
              <a:t>Oleg Cernavin – </a:t>
            </a:r>
          </a:p>
          <a:p>
            <a:pPr algn="ctr"/>
            <a:r>
              <a:rPr lang="de-DE" b="0" dirty="0" smtClean="0"/>
              <a:t>Stiftung Mittelstand – Gesellschaft – Verantwortung</a:t>
            </a:r>
            <a:br>
              <a:rPr lang="de-DE" b="0" dirty="0" smtClean="0"/>
            </a:br>
            <a:r>
              <a:rPr lang="de-DE" b="0" dirty="0" smtClean="0"/>
              <a:t>Vorsitzender des Vorstands</a:t>
            </a:r>
          </a:p>
        </p:txBody>
      </p:sp>
      <p:sp>
        <p:nvSpPr>
          <p:cNvPr id="5" name="Rectangle 4"/>
          <p:cNvSpPr>
            <a:spLocks noChangeArrowheads="1"/>
          </p:cNvSpPr>
          <p:nvPr/>
        </p:nvSpPr>
        <p:spPr bwMode="auto">
          <a:xfrm>
            <a:off x="411126" y="1020727"/>
            <a:ext cx="8367749" cy="2998380"/>
          </a:xfrm>
          <a:prstGeom prst="rect">
            <a:avLst/>
          </a:prstGeom>
          <a:gradFill flip="none" rotWithShape="1">
            <a:gsLst>
              <a:gs pos="12000">
                <a:schemeClr val="tx1">
                  <a:shade val="30000"/>
                  <a:satMod val="115000"/>
                  <a:tint val="66000"/>
                  <a:satMod val="160000"/>
                  <a:alpha val="0"/>
                  <a:lumMod val="27000"/>
                </a:schemeClr>
              </a:gs>
              <a:gs pos="73000">
                <a:schemeClr val="tx1">
                  <a:shade val="30000"/>
                  <a:satMod val="115000"/>
                  <a:tint val="44500"/>
                  <a:satMod val="160000"/>
                  <a:lumMod val="60000"/>
                  <a:lumOff val="40000"/>
                </a:schemeClr>
              </a:gs>
              <a:gs pos="100000">
                <a:schemeClr val="tx1">
                  <a:shade val="30000"/>
                  <a:satMod val="115000"/>
                  <a:tint val="23500"/>
                  <a:satMod val="160000"/>
                </a:schemeClr>
              </a:gs>
            </a:gsLst>
            <a:lin ang="6000000" scaled="0"/>
            <a:tileRect/>
          </a:gradFill>
          <a:ln>
            <a:noFill/>
          </a:ln>
          <a:effectLst/>
        </p:spPr>
        <p:txBody>
          <a:bodyPr wrap="none" anchor="ctr"/>
          <a:lstStyle>
            <a:lvl1pPr eaLnBrk="0" hangingPunct="0">
              <a:lnSpc>
                <a:spcPts val="2800"/>
              </a:lnSpc>
              <a:buClr>
                <a:srgbClr val="8BA4D5"/>
              </a:buClr>
              <a:buFont typeface="Wingdings" pitchFamily="2" charset="2"/>
              <a:buChar char="n"/>
              <a:defRPr sz="2000">
                <a:solidFill>
                  <a:schemeClr val="tx1"/>
                </a:solidFill>
                <a:latin typeface="Arial" pitchFamily="34" charset="0"/>
              </a:defRPr>
            </a:lvl1pPr>
            <a:lvl2pPr marL="742950" indent="-285750" eaLnBrk="0" hangingPunct="0">
              <a:lnSpc>
                <a:spcPts val="2200"/>
              </a:lnSpc>
              <a:spcBef>
                <a:spcPct val="20000"/>
              </a:spcBef>
              <a:buClr>
                <a:schemeClr val="accent2"/>
              </a:buClr>
              <a:buSzPct val="80000"/>
              <a:buFont typeface="Arial" pitchFamily="34" charset="0"/>
              <a:buChar char="–"/>
              <a:defRPr>
                <a:solidFill>
                  <a:schemeClr val="tx1"/>
                </a:solidFill>
                <a:latin typeface="Arial" pitchFamily="34" charset="0"/>
              </a:defRPr>
            </a:lvl2pPr>
            <a:lvl3pPr marL="1143000" indent="-228600" eaLnBrk="0" hangingPunct="0">
              <a:lnSpc>
                <a:spcPts val="1525"/>
              </a:lnSpc>
              <a:spcBef>
                <a:spcPct val="20000"/>
              </a:spcBef>
              <a:buChar char="•"/>
              <a:defRPr sz="1100">
                <a:solidFill>
                  <a:schemeClr val="tx1"/>
                </a:solidFill>
                <a:latin typeface="Arial" pitchFamily="34" charset="0"/>
              </a:defRPr>
            </a:lvl3pPr>
            <a:lvl4pPr marL="1600200" indent="-228600" eaLnBrk="0" hangingPunct="0">
              <a:lnSpc>
                <a:spcPts val="1525"/>
              </a:lnSpc>
              <a:spcBef>
                <a:spcPct val="20000"/>
              </a:spcBef>
              <a:defRPr sz="900">
                <a:solidFill>
                  <a:schemeClr val="tx1"/>
                </a:solidFill>
                <a:latin typeface="Arial" pitchFamily="34" charset="0"/>
              </a:defRPr>
            </a:lvl4pPr>
            <a:lvl5pPr marL="2057400" indent="-228600" eaLnBrk="0" hangingPunct="0">
              <a:lnSpc>
                <a:spcPts val="1525"/>
              </a:lnSpc>
              <a:spcBef>
                <a:spcPct val="20000"/>
              </a:spcBef>
              <a:defRPr sz="900">
                <a:solidFill>
                  <a:schemeClr val="tx1"/>
                </a:solidFill>
                <a:latin typeface="Arial" pitchFamily="34" charset="0"/>
              </a:defRPr>
            </a:lvl5pPr>
            <a:lvl6pPr marL="2514600" indent="-228600" eaLnBrk="0" fontAlgn="base" hangingPunct="0">
              <a:lnSpc>
                <a:spcPts val="1525"/>
              </a:lnSpc>
              <a:spcBef>
                <a:spcPct val="20000"/>
              </a:spcBef>
              <a:spcAft>
                <a:spcPct val="0"/>
              </a:spcAft>
              <a:defRPr sz="900">
                <a:solidFill>
                  <a:schemeClr val="tx1"/>
                </a:solidFill>
                <a:latin typeface="Arial" pitchFamily="34" charset="0"/>
              </a:defRPr>
            </a:lvl6pPr>
            <a:lvl7pPr marL="2971800" indent="-228600" eaLnBrk="0" fontAlgn="base" hangingPunct="0">
              <a:lnSpc>
                <a:spcPts val="1525"/>
              </a:lnSpc>
              <a:spcBef>
                <a:spcPct val="20000"/>
              </a:spcBef>
              <a:spcAft>
                <a:spcPct val="0"/>
              </a:spcAft>
              <a:defRPr sz="900">
                <a:solidFill>
                  <a:schemeClr val="tx1"/>
                </a:solidFill>
                <a:latin typeface="Arial" pitchFamily="34" charset="0"/>
              </a:defRPr>
            </a:lvl7pPr>
            <a:lvl8pPr marL="3429000" indent="-228600" eaLnBrk="0" fontAlgn="base" hangingPunct="0">
              <a:lnSpc>
                <a:spcPts val="1525"/>
              </a:lnSpc>
              <a:spcBef>
                <a:spcPct val="20000"/>
              </a:spcBef>
              <a:spcAft>
                <a:spcPct val="0"/>
              </a:spcAft>
              <a:defRPr sz="900">
                <a:solidFill>
                  <a:schemeClr val="tx1"/>
                </a:solidFill>
                <a:latin typeface="Arial" pitchFamily="34" charset="0"/>
              </a:defRPr>
            </a:lvl8pPr>
            <a:lvl9pPr marL="3886200" indent="-228600" eaLnBrk="0" fontAlgn="base" hangingPunct="0">
              <a:lnSpc>
                <a:spcPts val="1525"/>
              </a:lnSpc>
              <a:spcBef>
                <a:spcPct val="20000"/>
              </a:spcBef>
              <a:spcAft>
                <a:spcPct val="0"/>
              </a:spcAft>
              <a:defRPr sz="900">
                <a:solidFill>
                  <a:schemeClr val="tx1"/>
                </a:solidFill>
                <a:latin typeface="Arial" pitchFamily="34" charset="0"/>
              </a:defRPr>
            </a:lvl9pPr>
          </a:lstStyle>
          <a:p>
            <a:pPr eaLnBrk="1" hangingPunct="1">
              <a:lnSpc>
                <a:spcPct val="100000"/>
              </a:lnSpc>
              <a:buClrTx/>
              <a:buFontTx/>
              <a:buNone/>
            </a:pPr>
            <a:endParaRPr lang="de-DE" altLang="de-DE" sz="1800"/>
          </a:p>
        </p:txBody>
      </p:sp>
    </p:spTree>
    <p:extLst>
      <p:ext uri="{BB962C8B-B14F-4D97-AF65-F5344CB8AC3E}">
        <p14:creationId xmlns:p14="http://schemas.microsoft.com/office/powerpoint/2010/main" val="420132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ingekerbter Pfeil nach rechts 15"/>
          <p:cNvSpPr/>
          <p:nvPr/>
        </p:nvSpPr>
        <p:spPr>
          <a:xfrm>
            <a:off x="574320" y="3738668"/>
            <a:ext cx="8441635" cy="2398643"/>
          </a:xfrm>
          <a:prstGeom prst="notched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tangle 7"/>
          <p:cNvSpPr>
            <a:spLocks noChangeArrowheads="1"/>
          </p:cNvSpPr>
          <p:nvPr/>
        </p:nvSpPr>
        <p:spPr bwMode="auto">
          <a:xfrm>
            <a:off x="520414" y="1604692"/>
            <a:ext cx="7822816" cy="1283989"/>
          </a:xfrm>
          <a:prstGeom prst="rect">
            <a:avLst/>
          </a:prstGeom>
          <a:solidFill>
            <a:schemeClr val="accent1">
              <a:lumMod val="60000"/>
              <a:lumOff val="40000"/>
            </a:schemeClr>
          </a:solidFill>
          <a:ln>
            <a:noFill/>
          </a:ln>
        </p:spPr>
        <p:txBody>
          <a:bodyPr wrap="none" anchor="ctr"/>
          <a:lstStyle>
            <a:lvl1pPr eaLnBrk="0" hangingPunct="0">
              <a:lnSpc>
                <a:spcPts val="2800"/>
              </a:lnSpc>
              <a:buClr>
                <a:srgbClr val="8BA4D5"/>
              </a:buClr>
              <a:buFont typeface="Wingdings" pitchFamily="2" charset="2"/>
              <a:buChar char="n"/>
              <a:defRPr sz="2000">
                <a:solidFill>
                  <a:schemeClr val="tx1"/>
                </a:solidFill>
                <a:latin typeface="Arial" pitchFamily="34" charset="0"/>
              </a:defRPr>
            </a:lvl1pPr>
            <a:lvl2pPr marL="742950" indent="-285750" eaLnBrk="0" hangingPunct="0">
              <a:lnSpc>
                <a:spcPts val="2200"/>
              </a:lnSpc>
              <a:spcBef>
                <a:spcPct val="20000"/>
              </a:spcBef>
              <a:buClr>
                <a:schemeClr val="accent2"/>
              </a:buClr>
              <a:buSzPct val="80000"/>
              <a:buFont typeface="Arial" pitchFamily="34" charset="0"/>
              <a:buChar char="–"/>
              <a:defRPr>
                <a:solidFill>
                  <a:schemeClr val="tx1"/>
                </a:solidFill>
                <a:latin typeface="Arial" pitchFamily="34" charset="0"/>
              </a:defRPr>
            </a:lvl2pPr>
            <a:lvl3pPr marL="1143000" indent="-228600" eaLnBrk="0" hangingPunct="0">
              <a:lnSpc>
                <a:spcPts val="1525"/>
              </a:lnSpc>
              <a:spcBef>
                <a:spcPct val="20000"/>
              </a:spcBef>
              <a:buChar char="•"/>
              <a:defRPr sz="1100">
                <a:solidFill>
                  <a:schemeClr val="tx1"/>
                </a:solidFill>
                <a:latin typeface="Arial" pitchFamily="34" charset="0"/>
              </a:defRPr>
            </a:lvl3pPr>
            <a:lvl4pPr marL="1600200" indent="-228600" eaLnBrk="0" hangingPunct="0">
              <a:lnSpc>
                <a:spcPts val="1525"/>
              </a:lnSpc>
              <a:spcBef>
                <a:spcPct val="20000"/>
              </a:spcBef>
              <a:defRPr sz="900">
                <a:solidFill>
                  <a:schemeClr val="tx1"/>
                </a:solidFill>
                <a:latin typeface="Arial" pitchFamily="34" charset="0"/>
              </a:defRPr>
            </a:lvl4pPr>
            <a:lvl5pPr marL="2057400" indent="-228600" eaLnBrk="0" hangingPunct="0">
              <a:lnSpc>
                <a:spcPts val="1525"/>
              </a:lnSpc>
              <a:spcBef>
                <a:spcPct val="20000"/>
              </a:spcBef>
              <a:defRPr sz="900">
                <a:solidFill>
                  <a:schemeClr val="tx1"/>
                </a:solidFill>
                <a:latin typeface="Arial" pitchFamily="34" charset="0"/>
              </a:defRPr>
            </a:lvl5pPr>
            <a:lvl6pPr marL="2514600" indent="-228600" eaLnBrk="0" fontAlgn="base" hangingPunct="0">
              <a:lnSpc>
                <a:spcPts val="1525"/>
              </a:lnSpc>
              <a:spcBef>
                <a:spcPct val="20000"/>
              </a:spcBef>
              <a:spcAft>
                <a:spcPct val="0"/>
              </a:spcAft>
              <a:defRPr sz="900">
                <a:solidFill>
                  <a:schemeClr val="tx1"/>
                </a:solidFill>
                <a:latin typeface="Arial" pitchFamily="34" charset="0"/>
              </a:defRPr>
            </a:lvl6pPr>
            <a:lvl7pPr marL="2971800" indent="-228600" eaLnBrk="0" fontAlgn="base" hangingPunct="0">
              <a:lnSpc>
                <a:spcPts val="1525"/>
              </a:lnSpc>
              <a:spcBef>
                <a:spcPct val="20000"/>
              </a:spcBef>
              <a:spcAft>
                <a:spcPct val="0"/>
              </a:spcAft>
              <a:defRPr sz="900">
                <a:solidFill>
                  <a:schemeClr val="tx1"/>
                </a:solidFill>
                <a:latin typeface="Arial" pitchFamily="34" charset="0"/>
              </a:defRPr>
            </a:lvl7pPr>
            <a:lvl8pPr marL="3429000" indent="-228600" eaLnBrk="0" fontAlgn="base" hangingPunct="0">
              <a:lnSpc>
                <a:spcPts val="1525"/>
              </a:lnSpc>
              <a:spcBef>
                <a:spcPct val="20000"/>
              </a:spcBef>
              <a:spcAft>
                <a:spcPct val="0"/>
              </a:spcAft>
              <a:defRPr sz="900">
                <a:solidFill>
                  <a:schemeClr val="tx1"/>
                </a:solidFill>
                <a:latin typeface="Arial" pitchFamily="34" charset="0"/>
              </a:defRPr>
            </a:lvl8pPr>
            <a:lvl9pPr marL="3886200" indent="-228600" eaLnBrk="0" fontAlgn="base" hangingPunct="0">
              <a:lnSpc>
                <a:spcPts val="1525"/>
              </a:lnSpc>
              <a:spcBef>
                <a:spcPct val="20000"/>
              </a:spcBef>
              <a:spcAft>
                <a:spcPct val="0"/>
              </a:spcAft>
              <a:defRPr sz="900">
                <a:solidFill>
                  <a:schemeClr val="tx1"/>
                </a:solidFill>
                <a:latin typeface="Arial" pitchFamily="34" charset="0"/>
              </a:defRPr>
            </a:lvl9pPr>
          </a:lstStyle>
          <a:p>
            <a:pPr eaLnBrk="1" hangingPunct="1">
              <a:lnSpc>
                <a:spcPct val="100000"/>
              </a:lnSpc>
              <a:buClrTx/>
              <a:buFontTx/>
              <a:buNone/>
            </a:pPr>
            <a:endParaRPr lang="de-DE" altLang="de-DE" sz="1800"/>
          </a:p>
        </p:txBody>
      </p:sp>
      <p:sp>
        <p:nvSpPr>
          <p:cNvPr id="15" name="Richtungspfeil 14"/>
          <p:cNvSpPr/>
          <p:nvPr/>
        </p:nvSpPr>
        <p:spPr>
          <a:xfrm rot="5400000">
            <a:off x="5827004" y="2675747"/>
            <a:ext cx="2135784" cy="2015336"/>
          </a:xfrm>
          <a:prstGeom prst="homePlate">
            <a:avLst/>
          </a:prstGeom>
          <a:solidFill>
            <a:schemeClr val="accent1">
              <a:lumMod val="40000"/>
              <a:lumOff val="60000"/>
            </a:schemeClr>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ichtungspfeil 16"/>
          <p:cNvSpPr/>
          <p:nvPr/>
        </p:nvSpPr>
        <p:spPr>
          <a:xfrm rot="5400000">
            <a:off x="3434985" y="2675748"/>
            <a:ext cx="2135783" cy="2015336"/>
          </a:xfrm>
          <a:prstGeom prst="homePlat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ichtungspfeil 17"/>
          <p:cNvSpPr/>
          <p:nvPr/>
        </p:nvSpPr>
        <p:spPr>
          <a:xfrm rot="5400000">
            <a:off x="1042434" y="2675750"/>
            <a:ext cx="2135784" cy="2015336"/>
          </a:xfrm>
          <a:prstGeom prst="homePlat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66" name="Rectangle 17"/>
          <p:cNvSpPr>
            <a:spLocks noGrp="1" noChangeArrowheads="1"/>
          </p:cNvSpPr>
          <p:nvPr>
            <p:ph type="title" idx="4294967295"/>
          </p:nvPr>
        </p:nvSpPr>
        <p:spPr>
          <a:xfrm>
            <a:off x="759091" y="393199"/>
            <a:ext cx="7028549" cy="644525"/>
          </a:xfrm>
          <a:prstGeom prst="rect">
            <a:avLst/>
          </a:prstGeom>
          <a:noFill/>
        </p:spPr>
        <p:txBody>
          <a:bodyPr/>
          <a:lstStyle/>
          <a:p>
            <a:pPr eaLnBrk="1" hangingPunct="1"/>
            <a:r>
              <a:rPr lang="de-DE" altLang="de-DE" sz="2800" b="0" dirty="0" smtClean="0"/>
              <a:t>Gemeinsame Praxisstandards und</a:t>
            </a:r>
            <a:br>
              <a:rPr lang="de-DE" altLang="de-DE" sz="2800" b="0" dirty="0" smtClean="0"/>
            </a:br>
            <a:r>
              <a:rPr lang="de-DE" altLang="de-DE" sz="2800" b="0" dirty="0" smtClean="0"/>
              <a:t>Transferstrukturen</a:t>
            </a:r>
          </a:p>
        </p:txBody>
      </p:sp>
      <p:sp>
        <p:nvSpPr>
          <p:cNvPr id="12" name="Textfeld 11"/>
          <p:cNvSpPr txBox="1"/>
          <p:nvPr/>
        </p:nvSpPr>
        <p:spPr>
          <a:xfrm>
            <a:off x="6342188" y="2946341"/>
            <a:ext cx="1251817" cy="1200329"/>
          </a:xfrm>
          <a:prstGeom prst="rect">
            <a:avLst/>
          </a:prstGeom>
          <a:noFill/>
        </p:spPr>
        <p:txBody>
          <a:bodyPr wrap="none" rtlCol="0">
            <a:spAutoFit/>
          </a:bodyPr>
          <a:lstStyle/>
          <a:p>
            <a:r>
              <a:rPr lang="de-DE" sz="1800" b="0" dirty="0" smtClean="0"/>
              <a:t>Regionale </a:t>
            </a:r>
            <a:br>
              <a:rPr lang="de-DE" sz="1800" b="0" dirty="0" smtClean="0"/>
            </a:br>
            <a:r>
              <a:rPr lang="de-DE" sz="1800" b="0" dirty="0" smtClean="0"/>
              <a:t>Netzwerke</a:t>
            </a:r>
            <a:r>
              <a:rPr lang="de-DE" sz="1800" b="0" dirty="0"/>
              <a:t/>
            </a:r>
            <a:br>
              <a:rPr lang="de-DE" sz="1800" b="0" dirty="0"/>
            </a:br>
            <a:r>
              <a:rPr lang="de-DE" sz="1800" b="0" dirty="0" smtClean="0"/>
              <a:t>unserer </a:t>
            </a:r>
            <a:br>
              <a:rPr lang="de-DE" sz="1800" b="0" dirty="0" smtClean="0"/>
            </a:br>
            <a:r>
              <a:rPr lang="de-DE" sz="1800" b="0" dirty="0" smtClean="0"/>
              <a:t>Partner</a:t>
            </a:r>
          </a:p>
        </p:txBody>
      </p:sp>
      <p:sp>
        <p:nvSpPr>
          <p:cNvPr id="14" name="Textfeld 13"/>
          <p:cNvSpPr txBox="1"/>
          <p:nvPr/>
        </p:nvSpPr>
        <p:spPr>
          <a:xfrm>
            <a:off x="3621898" y="2946341"/>
            <a:ext cx="1761956" cy="923330"/>
          </a:xfrm>
          <a:prstGeom prst="rect">
            <a:avLst/>
          </a:prstGeom>
          <a:noFill/>
        </p:spPr>
        <p:txBody>
          <a:bodyPr wrap="none" rtlCol="0">
            <a:spAutoFit/>
          </a:bodyPr>
          <a:lstStyle/>
          <a:p>
            <a:r>
              <a:rPr lang="de-DE" sz="1800" b="0" dirty="0" smtClean="0"/>
              <a:t>Autorisierte</a:t>
            </a:r>
            <a:br>
              <a:rPr lang="de-DE" sz="1800" b="0" dirty="0" smtClean="0"/>
            </a:br>
            <a:r>
              <a:rPr lang="de-DE" sz="1800" b="0" dirty="0" smtClean="0"/>
              <a:t>Berater</a:t>
            </a:r>
            <a:br>
              <a:rPr lang="de-DE" sz="1800" b="0" dirty="0" smtClean="0"/>
            </a:br>
            <a:r>
              <a:rPr lang="de-DE" sz="1800" b="0" dirty="0" smtClean="0"/>
              <a:t>unserer Partner</a:t>
            </a:r>
            <a:endParaRPr lang="de-DE" sz="1800" b="0" dirty="0"/>
          </a:p>
        </p:txBody>
      </p:sp>
      <p:sp>
        <p:nvSpPr>
          <p:cNvPr id="7" name="Textfeld 6"/>
          <p:cNvSpPr txBox="1"/>
          <p:nvPr/>
        </p:nvSpPr>
        <p:spPr>
          <a:xfrm>
            <a:off x="4324323" y="1764235"/>
            <a:ext cx="3594573" cy="646331"/>
          </a:xfrm>
          <a:prstGeom prst="rect">
            <a:avLst/>
          </a:prstGeom>
          <a:noFill/>
        </p:spPr>
        <p:txBody>
          <a:bodyPr wrap="square" rtlCol="0">
            <a:spAutoFit/>
          </a:bodyPr>
          <a:lstStyle/>
          <a:p>
            <a:pPr algn="l"/>
            <a:r>
              <a:rPr lang="de-DE" sz="1800" b="0" dirty="0" smtClean="0">
                <a:solidFill>
                  <a:schemeClr val="tx2"/>
                </a:solidFill>
              </a:rPr>
              <a:t>Gemeinsamkeiten sichtbar machen und </a:t>
            </a:r>
            <a:r>
              <a:rPr lang="de-DE" sz="1800" b="0" dirty="0">
                <a:solidFill>
                  <a:schemeClr val="tx2"/>
                </a:solidFill>
              </a:rPr>
              <a:t>E</a:t>
            </a:r>
            <a:r>
              <a:rPr lang="de-DE" sz="1800" b="0" dirty="0" smtClean="0">
                <a:solidFill>
                  <a:schemeClr val="tx2"/>
                </a:solidFill>
              </a:rPr>
              <a:t>nergien bündeln</a:t>
            </a:r>
            <a:endParaRPr lang="de-DE" sz="1800" b="0" dirty="0">
              <a:solidFill>
                <a:schemeClr val="tx2"/>
              </a:solidFill>
            </a:endParaRPr>
          </a:p>
        </p:txBody>
      </p:sp>
      <p:sp>
        <p:nvSpPr>
          <p:cNvPr id="21" name="Textfeld 20"/>
          <p:cNvSpPr txBox="1"/>
          <p:nvPr/>
        </p:nvSpPr>
        <p:spPr>
          <a:xfrm>
            <a:off x="2251807" y="4828181"/>
            <a:ext cx="4948279" cy="400110"/>
          </a:xfrm>
          <a:prstGeom prst="rect">
            <a:avLst/>
          </a:prstGeom>
          <a:noFill/>
        </p:spPr>
        <p:txBody>
          <a:bodyPr wrap="none" rtlCol="0">
            <a:spAutoFit/>
          </a:bodyPr>
          <a:lstStyle/>
          <a:p>
            <a:r>
              <a:rPr lang="de-DE" sz="2000" b="0" dirty="0" smtClean="0">
                <a:solidFill>
                  <a:schemeClr val="tx2"/>
                </a:solidFill>
              </a:rPr>
              <a:t>Wertschöpfungsprozess von Unternehmen</a:t>
            </a:r>
            <a:endParaRPr lang="de-DE" sz="2000" b="0" dirty="0">
              <a:solidFill>
                <a:schemeClr val="tx2"/>
              </a:solidFill>
            </a:endParaRPr>
          </a:p>
        </p:txBody>
      </p:sp>
      <p:sp>
        <p:nvSpPr>
          <p:cNvPr id="13" name="Textfeld 12"/>
          <p:cNvSpPr txBox="1"/>
          <p:nvPr/>
        </p:nvSpPr>
        <p:spPr>
          <a:xfrm>
            <a:off x="1367815" y="2888681"/>
            <a:ext cx="1485022" cy="1200329"/>
          </a:xfrm>
          <a:prstGeom prst="rect">
            <a:avLst/>
          </a:prstGeom>
          <a:noFill/>
        </p:spPr>
        <p:txBody>
          <a:bodyPr wrap="none" rtlCol="0">
            <a:spAutoFit/>
          </a:bodyPr>
          <a:lstStyle/>
          <a:p>
            <a:r>
              <a:rPr lang="de-DE" sz="1800" b="0" dirty="0" smtClean="0"/>
              <a:t>INQA-Praxis-</a:t>
            </a:r>
            <a:br>
              <a:rPr lang="de-DE" sz="1800" b="0" dirty="0" smtClean="0"/>
            </a:br>
            <a:r>
              <a:rPr lang="de-DE" sz="1800" b="0" dirty="0" err="1" smtClean="0"/>
              <a:t>standards</a:t>
            </a:r>
            <a:r>
              <a:rPr lang="de-DE" sz="1800" b="0" dirty="0" smtClean="0"/>
              <a:t/>
            </a:r>
            <a:br>
              <a:rPr lang="de-DE" sz="1800" b="0" dirty="0" smtClean="0"/>
            </a:br>
            <a:r>
              <a:rPr lang="de-DE" sz="1800" b="0" dirty="0" smtClean="0"/>
              <a:t>und </a:t>
            </a:r>
            <a:br>
              <a:rPr lang="de-DE" sz="1800" b="0" dirty="0" smtClean="0"/>
            </a:br>
            <a:r>
              <a:rPr lang="de-DE" sz="1800" b="0" dirty="0" smtClean="0"/>
              <a:t>Checks</a:t>
            </a:r>
            <a:endParaRPr lang="de-DE" sz="1800" b="0" dirty="0"/>
          </a:p>
        </p:txBody>
      </p:sp>
      <p:pic>
        <p:nvPicPr>
          <p:cNvPr id="20" name="8125112b-4700-4693-8336-9be1e5945c4a" descr="1A2DA181-BE85-47A0-8E21-E49E6B1EC3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702" y="1582426"/>
            <a:ext cx="2183196" cy="10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642543" y="1810489"/>
            <a:ext cx="7578557" cy="909020"/>
          </a:xfrm>
          <a:prstGeom prst="rect">
            <a:avLst/>
          </a:prstGeom>
          <a:solidFill>
            <a:srgbClr val="CFE7F6">
              <a:alpha val="61176"/>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p:cNvSpPr txBox="1"/>
          <p:nvPr/>
        </p:nvSpPr>
        <p:spPr>
          <a:xfrm>
            <a:off x="925806" y="1868149"/>
            <a:ext cx="6797054" cy="904863"/>
          </a:xfrm>
          <a:prstGeom prst="rect">
            <a:avLst/>
          </a:prstGeom>
          <a:noFill/>
        </p:spPr>
        <p:txBody>
          <a:bodyPr wrap="none" rtlCol="0">
            <a:spAutoFit/>
          </a:bodyPr>
          <a:lstStyle/>
          <a:p>
            <a:r>
              <a:rPr lang="de-DE" dirty="0" smtClean="0"/>
              <a:t>koordinierte und optimierte Unterstützung</a:t>
            </a:r>
          </a:p>
          <a:p>
            <a:r>
              <a:rPr lang="de-DE" dirty="0" smtClean="0"/>
              <a:t>kleiner und mittlerer Betriebe</a:t>
            </a:r>
          </a:p>
        </p:txBody>
      </p:sp>
    </p:spTree>
    <p:extLst>
      <p:ext uri="{BB962C8B-B14F-4D97-AF65-F5344CB8AC3E}">
        <p14:creationId xmlns:p14="http://schemas.microsoft.com/office/powerpoint/2010/main" val="4182838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7"/>
          <p:cNvSpPr>
            <a:spLocks noGrp="1" noChangeArrowheads="1"/>
          </p:cNvSpPr>
          <p:nvPr>
            <p:ph type="title" idx="4294967295"/>
          </p:nvPr>
        </p:nvSpPr>
        <p:spPr>
          <a:xfrm>
            <a:off x="759091" y="393199"/>
            <a:ext cx="7028549" cy="644525"/>
          </a:xfrm>
          <a:prstGeom prst="rect">
            <a:avLst/>
          </a:prstGeom>
          <a:noFill/>
        </p:spPr>
        <p:txBody>
          <a:bodyPr/>
          <a:lstStyle/>
          <a:p>
            <a:pPr eaLnBrk="1" hangingPunct="1"/>
            <a:r>
              <a:rPr lang="de-DE" altLang="de-DE" sz="2800" b="0" dirty="0" smtClean="0"/>
              <a:t>Das einzigartige der OM</a:t>
            </a:r>
          </a:p>
        </p:txBody>
      </p:sp>
      <p:sp>
        <p:nvSpPr>
          <p:cNvPr id="22" name="Textfeld 21"/>
          <p:cNvSpPr txBox="1"/>
          <p:nvPr/>
        </p:nvSpPr>
        <p:spPr>
          <a:xfrm>
            <a:off x="1979193" y="3014227"/>
            <a:ext cx="6891852" cy="2529923"/>
          </a:xfrm>
          <a:prstGeom prst="rect">
            <a:avLst/>
          </a:prstGeom>
          <a:noFill/>
        </p:spPr>
        <p:txBody>
          <a:bodyPr wrap="square" rtlCol="0">
            <a:spAutoFit/>
          </a:bodyPr>
          <a:lstStyle/>
          <a:p>
            <a:pPr algn="l"/>
            <a:r>
              <a:rPr lang="de-DE" b="0" dirty="0">
                <a:solidFill>
                  <a:srgbClr val="000000"/>
                </a:solidFill>
              </a:rPr>
              <a:t>Eine unabhängige Plattform in eigener Verantwortung</a:t>
            </a:r>
          </a:p>
          <a:p>
            <a:pPr algn="l"/>
            <a:r>
              <a:rPr lang="de-DE" b="0" dirty="0" smtClean="0">
                <a:solidFill>
                  <a:srgbClr val="000000"/>
                </a:solidFill>
              </a:rPr>
              <a:t>Ehrenamtliches </a:t>
            </a:r>
            <a:r>
              <a:rPr lang="de-DE" b="0" dirty="0">
                <a:solidFill>
                  <a:srgbClr val="000000"/>
                </a:solidFill>
              </a:rPr>
              <a:t>E</a:t>
            </a:r>
            <a:r>
              <a:rPr lang="de-DE" b="0" dirty="0" smtClean="0">
                <a:solidFill>
                  <a:srgbClr val="000000"/>
                </a:solidFill>
              </a:rPr>
              <a:t>ngagement der Partner</a:t>
            </a:r>
          </a:p>
          <a:p>
            <a:pPr algn="l"/>
            <a:r>
              <a:rPr lang="de-DE" b="0" dirty="0" smtClean="0">
                <a:solidFill>
                  <a:srgbClr val="000000"/>
                </a:solidFill>
              </a:rPr>
              <a:t>Keine institutionelle Förderung</a:t>
            </a:r>
          </a:p>
          <a:p>
            <a:pPr algn="l"/>
            <a:r>
              <a:rPr lang="de-DE" b="0" dirty="0" smtClean="0">
                <a:solidFill>
                  <a:srgbClr val="000000"/>
                </a:solidFill>
              </a:rPr>
              <a:t>Eigene Stiftung zur Finanzierung </a:t>
            </a:r>
            <a:r>
              <a:rPr lang="de-DE" b="0" dirty="0">
                <a:solidFill>
                  <a:srgbClr val="000000"/>
                </a:solidFill>
              </a:rPr>
              <a:t>der </a:t>
            </a:r>
            <a:r>
              <a:rPr lang="de-DE" b="0" dirty="0" smtClean="0">
                <a:solidFill>
                  <a:srgbClr val="000000"/>
                </a:solidFill>
              </a:rPr>
              <a:t>Aktivitäten (über Partner und einzelne Projekte)</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604" y="1600200"/>
            <a:ext cx="3288792" cy="1219200"/>
          </a:xfrm>
          <a:prstGeom prst="rect">
            <a:avLst/>
          </a:prstGeom>
        </p:spPr>
      </p:pic>
      <p:sp>
        <p:nvSpPr>
          <p:cNvPr id="5" name="Pfeil nach rechts 4"/>
          <p:cNvSpPr/>
          <p:nvPr/>
        </p:nvSpPr>
        <p:spPr>
          <a:xfrm>
            <a:off x="1250419" y="3063915"/>
            <a:ext cx="712854" cy="34119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Pfeil nach rechts 22"/>
          <p:cNvSpPr/>
          <p:nvPr/>
        </p:nvSpPr>
        <p:spPr>
          <a:xfrm>
            <a:off x="1266339" y="3871419"/>
            <a:ext cx="712854" cy="34119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Pfeil nach rechts 23"/>
          <p:cNvSpPr/>
          <p:nvPr/>
        </p:nvSpPr>
        <p:spPr>
          <a:xfrm>
            <a:off x="1266339" y="4308155"/>
            <a:ext cx="712854" cy="34119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Pfeil nach rechts 24"/>
          <p:cNvSpPr/>
          <p:nvPr/>
        </p:nvSpPr>
        <p:spPr>
          <a:xfrm>
            <a:off x="1282259" y="4774459"/>
            <a:ext cx="712854" cy="34119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3619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2005-08-10-Lorenzhof-Beratungssituationen_Freigelände-layout_DSC0117"/>
          <p:cNvPicPr>
            <a:picLocks noChangeAspect="1" noChangeArrowheads="1"/>
          </p:cNvPicPr>
          <p:nvPr/>
        </p:nvPicPr>
        <p:blipFill>
          <a:blip r:embed="rId2">
            <a:extLst>
              <a:ext uri="{28A0092B-C50C-407E-A947-70E740481C1C}">
                <a14:useLocalDpi xmlns:a14="http://schemas.microsoft.com/office/drawing/2010/main" val="0"/>
              </a:ext>
            </a:extLst>
          </a:blip>
          <a:srcRect t="14944" b="32704"/>
          <a:stretch>
            <a:fillRect/>
          </a:stretch>
        </p:blipFill>
        <p:spPr bwMode="auto">
          <a:xfrm>
            <a:off x="120502" y="1346791"/>
            <a:ext cx="8885755" cy="297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7"/>
          <p:cNvSpPr txBox="1">
            <a:spLocks noChangeArrowheads="1"/>
          </p:cNvSpPr>
          <p:nvPr/>
        </p:nvSpPr>
        <p:spPr bwMode="auto">
          <a:xfrm>
            <a:off x="120503" y="4578350"/>
            <a:ext cx="88857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800"/>
              </a:lnSpc>
              <a:buClr>
                <a:srgbClr val="8BA4D5"/>
              </a:buClr>
              <a:buFont typeface="Wingdings" panose="05000000000000000000" pitchFamily="2" charset="2"/>
              <a:buChar char="n"/>
              <a:defRPr sz="2000">
                <a:solidFill>
                  <a:schemeClr val="tx1"/>
                </a:solidFill>
                <a:latin typeface="Arial" panose="020B0604020202020204" pitchFamily="34" charset="0"/>
              </a:defRPr>
            </a:lvl1pPr>
            <a:lvl2pPr marL="742950" indent="-285750" eaLnBrk="0" hangingPunct="0">
              <a:lnSpc>
                <a:spcPts val="2200"/>
              </a:lnSpc>
              <a:spcBef>
                <a:spcPct val="20000"/>
              </a:spcBef>
              <a:buClr>
                <a:schemeClr val="accent2"/>
              </a:buClr>
              <a:buSzPct val="8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1525"/>
              </a:lnSpc>
              <a:spcBef>
                <a:spcPct val="20000"/>
              </a:spcBef>
              <a:buChar char="•"/>
              <a:defRPr sz="1100">
                <a:solidFill>
                  <a:schemeClr val="tx1"/>
                </a:solidFill>
                <a:latin typeface="Arial" panose="020B0604020202020204" pitchFamily="34" charset="0"/>
              </a:defRPr>
            </a:lvl3pPr>
            <a:lvl4pPr marL="1600200" indent="-228600" eaLnBrk="0" hangingPunct="0">
              <a:lnSpc>
                <a:spcPts val="1525"/>
              </a:lnSpc>
              <a:spcBef>
                <a:spcPct val="20000"/>
              </a:spcBef>
              <a:defRPr sz="900">
                <a:solidFill>
                  <a:schemeClr val="tx1"/>
                </a:solidFill>
                <a:latin typeface="Arial" panose="020B0604020202020204" pitchFamily="34" charset="0"/>
              </a:defRPr>
            </a:lvl4pPr>
            <a:lvl5pPr marL="2057400" indent="-228600" eaLnBrk="0" hangingPunct="0">
              <a:lnSpc>
                <a:spcPts val="1525"/>
              </a:lnSpc>
              <a:spcBef>
                <a:spcPct val="20000"/>
              </a:spcBef>
              <a:defRPr sz="900">
                <a:solidFill>
                  <a:schemeClr val="tx1"/>
                </a:solidFill>
                <a:latin typeface="Arial" panose="020B0604020202020204" pitchFamily="34" charset="0"/>
              </a:defRPr>
            </a:lvl5pPr>
            <a:lvl6pPr marL="25146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6pPr>
            <a:lvl7pPr marL="29718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7pPr>
            <a:lvl8pPr marL="34290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8pPr>
            <a:lvl9pPr marL="38862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9pPr>
          </a:lstStyle>
          <a:p>
            <a:pPr eaLnBrk="1" hangingPunct="1">
              <a:lnSpc>
                <a:spcPct val="100000"/>
              </a:lnSpc>
              <a:buClrTx/>
              <a:buFontTx/>
              <a:buNone/>
            </a:pPr>
            <a:r>
              <a:rPr lang="de-DE" altLang="de-DE" sz="4800" dirty="0" smtClean="0">
                <a:solidFill>
                  <a:schemeClr val="accent1">
                    <a:lumMod val="75000"/>
                  </a:schemeClr>
                </a:solidFill>
              </a:rPr>
              <a:t>Was sind die nächsten Schritte?</a:t>
            </a:r>
            <a:endParaRPr lang="de-DE" altLang="de-DE" sz="4800" dirty="0">
              <a:solidFill>
                <a:schemeClr val="accent1">
                  <a:lumMod val="75000"/>
                </a:schemeClr>
              </a:solidFill>
            </a:endParaRPr>
          </a:p>
        </p:txBody>
      </p:sp>
      <p:sp>
        <p:nvSpPr>
          <p:cNvPr id="4" name="Rectangle 4"/>
          <p:cNvSpPr>
            <a:spLocks noChangeArrowheads="1"/>
          </p:cNvSpPr>
          <p:nvPr/>
        </p:nvSpPr>
        <p:spPr bwMode="auto">
          <a:xfrm>
            <a:off x="83574" y="1334631"/>
            <a:ext cx="8922683" cy="2998380"/>
          </a:xfrm>
          <a:prstGeom prst="rect">
            <a:avLst/>
          </a:prstGeom>
          <a:gradFill flip="none" rotWithShape="1">
            <a:gsLst>
              <a:gs pos="12000">
                <a:schemeClr val="tx1">
                  <a:shade val="30000"/>
                  <a:satMod val="115000"/>
                  <a:tint val="66000"/>
                  <a:satMod val="160000"/>
                  <a:alpha val="0"/>
                  <a:lumMod val="27000"/>
                </a:schemeClr>
              </a:gs>
              <a:gs pos="73000">
                <a:schemeClr val="tx1">
                  <a:shade val="30000"/>
                  <a:satMod val="115000"/>
                  <a:tint val="44500"/>
                  <a:satMod val="160000"/>
                  <a:lumMod val="60000"/>
                  <a:lumOff val="40000"/>
                </a:schemeClr>
              </a:gs>
              <a:gs pos="100000">
                <a:schemeClr val="tx1">
                  <a:shade val="30000"/>
                  <a:satMod val="115000"/>
                  <a:tint val="23500"/>
                  <a:satMod val="160000"/>
                </a:schemeClr>
              </a:gs>
            </a:gsLst>
            <a:lin ang="6000000" scaled="0"/>
            <a:tileRect/>
          </a:gradFill>
          <a:ln>
            <a:noFill/>
          </a:ln>
          <a:effectLst/>
        </p:spPr>
        <p:txBody>
          <a:bodyPr wrap="none" anchor="ctr"/>
          <a:lstStyle>
            <a:lvl1pPr eaLnBrk="0" hangingPunct="0">
              <a:lnSpc>
                <a:spcPts val="2800"/>
              </a:lnSpc>
              <a:buClr>
                <a:srgbClr val="8BA4D5"/>
              </a:buClr>
              <a:buFont typeface="Wingdings" pitchFamily="2" charset="2"/>
              <a:buChar char="n"/>
              <a:defRPr sz="2000">
                <a:solidFill>
                  <a:schemeClr val="tx1"/>
                </a:solidFill>
                <a:latin typeface="Arial" pitchFamily="34" charset="0"/>
              </a:defRPr>
            </a:lvl1pPr>
            <a:lvl2pPr marL="742950" indent="-285750" eaLnBrk="0" hangingPunct="0">
              <a:lnSpc>
                <a:spcPts val="2200"/>
              </a:lnSpc>
              <a:spcBef>
                <a:spcPct val="20000"/>
              </a:spcBef>
              <a:buClr>
                <a:schemeClr val="accent2"/>
              </a:buClr>
              <a:buSzPct val="80000"/>
              <a:buFont typeface="Arial" pitchFamily="34" charset="0"/>
              <a:buChar char="–"/>
              <a:defRPr>
                <a:solidFill>
                  <a:schemeClr val="tx1"/>
                </a:solidFill>
                <a:latin typeface="Arial" pitchFamily="34" charset="0"/>
              </a:defRPr>
            </a:lvl2pPr>
            <a:lvl3pPr marL="1143000" indent="-228600" eaLnBrk="0" hangingPunct="0">
              <a:lnSpc>
                <a:spcPts val="1525"/>
              </a:lnSpc>
              <a:spcBef>
                <a:spcPct val="20000"/>
              </a:spcBef>
              <a:buChar char="•"/>
              <a:defRPr sz="1100">
                <a:solidFill>
                  <a:schemeClr val="tx1"/>
                </a:solidFill>
                <a:latin typeface="Arial" pitchFamily="34" charset="0"/>
              </a:defRPr>
            </a:lvl3pPr>
            <a:lvl4pPr marL="1600200" indent="-228600" eaLnBrk="0" hangingPunct="0">
              <a:lnSpc>
                <a:spcPts val="1525"/>
              </a:lnSpc>
              <a:spcBef>
                <a:spcPct val="20000"/>
              </a:spcBef>
              <a:defRPr sz="900">
                <a:solidFill>
                  <a:schemeClr val="tx1"/>
                </a:solidFill>
                <a:latin typeface="Arial" pitchFamily="34" charset="0"/>
              </a:defRPr>
            </a:lvl4pPr>
            <a:lvl5pPr marL="2057400" indent="-228600" eaLnBrk="0" hangingPunct="0">
              <a:lnSpc>
                <a:spcPts val="1525"/>
              </a:lnSpc>
              <a:spcBef>
                <a:spcPct val="20000"/>
              </a:spcBef>
              <a:defRPr sz="900">
                <a:solidFill>
                  <a:schemeClr val="tx1"/>
                </a:solidFill>
                <a:latin typeface="Arial" pitchFamily="34" charset="0"/>
              </a:defRPr>
            </a:lvl5pPr>
            <a:lvl6pPr marL="2514600" indent="-228600" eaLnBrk="0" fontAlgn="base" hangingPunct="0">
              <a:lnSpc>
                <a:spcPts val="1525"/>
              </a:lnSpc>
              <a:spcBef>
                <a:spcPct val="20000"/>
              </a:spcBef>
              <a:spcAft>
                <a:spcPct val="0"/>
              </a:spcAft>
              <a:defRPr sz="900">
                <a:solidFill>
                  <a:schemeClr val="tx1"/>
                </a:solidFill>
                <a:latin typeface="Arial" pitchFamily="34" charset="0"/>
              </a:defRPr>
            </a:lvl6pPr>
            <a:lvl7pPr marL="2971800" indent="-228600" eaLnBrk="0" fontAlgn="base" hangingPunct="0">
              <a:lnSpc>
                <a:spcPts val="1525"/>
              </a:lnSpc>
              <a:spcBef>
                <a:spcPct val="20000"/>
              </a:spcBef>
              <a:spcAft>
                <a:spcPct val="0"/>
              </a:spcAft>
              <a:defRPr sz="900">
                <a:solidFill>
                  <a:schemeClr val="tx1"/>
                </a:solidFill>
                <a:latin typeface="Arial" pitchFamily="34" charset="0"/>
              </a:defRPr>
            </a:lvl7pPr>
            <a:lvl8pPr marL="3429000" indent="-228600" eaLnBrk="0" fontAlgn="base" hangingPunct="0">
              <a:lnSpc>
                <a:spcPts val="1525"/>
              </a:lnSpc>
              <a:spcBef>
                <a:spcPct val="20000"/>
              </a:spcBef>
              <a:spcAft>
                <a:spcPct val="0"/>
              </a:spcAft>
              <a:defRPr sz="900">
                <a:solidFill>
                  <a:schemeClr val="tx1"/>
                </a:solidFill>
                <a:latin typeface="Arial" pitchFamily="34" charset="0"/>
              </a:defRPr>
            </a:lvl8pPr>
            <a:lvl9pPr marL="3886200" indent="-228600" eaLnBrk="0" fontAlgn="base" hangingPunct="0">
              <a:lnSpc>
                <a:spcPts val="1525"/>
              </a:lnSpc>
              <a:spcBef>
                <a:spcPct val="20000"/>
              </a:spcBef>
              <a:spcAft>
                <a:spcPct val="0"/>
              </a:spcAft>
              <a:defRPr sz="900">
                <a:solidFill>
                  <a:schemeClr val="tx1"/>
                </a:solidFill>
                <a:latin typeface="Arial" pitchFamily="34" charset="0"/>
              </a:defRPr>
            </a:lvl9pPr>
          </a:lstStyle>
          <a:p>
            <a:pPr eaLnBrk="1" hangingPunct="1">
              <a:lnSpc>
                <a:spcPct val="100000"/>
              </a:lnSpc>
              <a:buClrTx/>
              <a:buFontTx/>
              <a:buNone/>
            </a:pPr>
            <a:endParaRPr lang="de-DE" altLang="de-DE" sz="1800"/>
          </a:p>
        </p:txBody>
      </p:sp>
    </p:spTree>
    <p:extLst>
      <p:ext uri="{BB962C8B-B14F-4D97-AF65-F5344CB8AC3E}">
        <p14:creationId xmlns:p14="http://schemas.microsoft.com/office/powerpoint/2010/main" val="18793267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7"/>
          <p:cNvSpPr>
            <a:spLocks noGrp="1" noChangeArrowheads="1"/>
          </p:cNvSpPr>
          <p:nvPr>
            <p:ph type="title" idx="4294967295"/>
          </p:nvPr>
        </p:nvSpPr>
        <p:spPr>
          <a:xfrm>
            <a:off x="759091" y="393199"/>
            <a:ext cx="7028549" cy="644525"/>
          </a:xfrm>
          <a:prstGeom prst="rect">
            <a:avLst/>
          </a:prstGeom>
          <a:noFill/>
        </p:spPr>
        <p:txBody>
          <a:bodyPr/>
          <a:lstStyle/>
          <a:p>
            <a:pPr eaLnBrk="1" hangingPunct="1"/>
            <a:r>
              <a:rPr lang="de-DE" altLang="de-DE" sz="2800" b="0" dirty="0" smtClean="0"/>
              <a:t>Strategische Überlegungen</a:t>
            </a:r>
          </a:p>
        </p:txBody>
      </p:sp>
      <p:sp>
        <p:nvSpPr>
          <p:cNvPr id="22" name="Textfeld 21"/>
          <p:cNvSpPr txBox="1"/>
          <p:nvPr/>
        </p:nvSpPr>
        <p:spPr>
          <a:xfrm>
            <a:off x="759090" y="1419366"/>
            <a:ext cx="7852647" cy="4124206"/>
          </a:xfrm>
          <a:prstGeom prst="rect">
            <a:avLst/>
          </a:prstGeom>
          <a:noFill/>
        </p:spPr>
        <p:txBody>
          <a:bodyPr wrap="square" rtlCol="0">
            <a:spAutoFit/>
          </a:bodyPr>
          <a:lstStyle/>
          <a:p>
            <a:pPr algn="l">
              <a:spcAft>
                <a:spcPts val="1200"/>
              </a:spcAft>
            </a:pPr>
            <a:r>
              <a:rPr lang="de-DE" sz="2000" b="0" dirty="0" smtClean="0">
                <a:solidFill>
                  <a:srgbClr val="C83C5A"/>
                </a:solidFill>
              </a:rPr>
              <a:t>Ausgangssituation</a:t>
            </a:r>
            <a:r>
              <a:rPr lang="de-DE" sz="2000" b="0" dirty="0" smtClean="0">
                <a:solidFill>
                  <a:schemeClr val="accent1"/>
                </a:solidFill>
              </a:rPr>
              <a:t>:</a:t>
            </a:r>
          </a:p>
          <a:p>
            <a:pPr algn="l">
              <a:spcAft>
                <a:spcPts val="1200"/>
              </a:spcAft>
            </a:pPr>
            <a:r>
              <a:rPr lang="de-DE" sz="2000" b="0" dirty="0" smtClean="0">
                <a:solidFill>
                  <a:schemeClr val="accent1"/>
                </a:solidFill>
              </a:rPr>
              <a:t>Die Einzigartigkeit der OM besteht darin, dass hier sehr viele Transfer-Organisationen, die real KMU erreichen, gemeinsam überlegen</a:t>
            </a:r>
            <a:r>
              <a:rPr lang="de-DE" sz="2000" b="0" dirty="0">
                <a:solidFill>
                  <a:schemeClr val="accent1"/>
                </a:solidFill>
              </a:rPr>
              <a:t>, wie sie wirkungsvoller ihre Energien bündeln </a:t>
            </a:r>
            <a:r>
              <a:rPr lang="de-DE" sz="2000" b="0" dirty="0" smtClean="0">
                <a:solidFill>
                  <a:schemeClr val="accent1"/>
                </a:solidFill>
              </a:rPr>
              <a:t>können und wie sie die KMU gemeinsam besser erreichen können</a:t>
            </a:r>
            <a:r>
              <a:rPr lang="de-DE" sz="2000" b="0" dirty="0">
                <a:solidFill>
                  <a:schemeClr val="accent1"/>
                </a:solidFill>
              </a:rPr>
              <a:t> </a:t>
            </a:r>
            <a:r>
              <a:rPr lang="de-DE" sz="2000" b="0" dirty="0" smtClean="0">
                <a:solidFill>
                  <a:schemeClr val="accent1"/>
                </a:solidFill>
              </a:rPr>
              <a:t>und wie sie Parallelstrukturen vermeiden können.</a:t>
            </a:r>
          </a:p>
          <a:p>
            <a:pPr algn="l">
              <a:spcAft>
                <a:spcPts val="1200"/>
              </a:spcAft>
            </a:pPr>
            <a:r>
              <a:rPr lang="de-DE" sz="2000" b="0" dirty="0" smtClean="0">
                <a:solidFill>
                  <a:schemeClr val="accent1"/>
                </a:solidFill>
              </a:rPr>
              <a:t>Dies geschieht auf Augenhöhe und im Konsens aller OM-Partner, ohne dass Einzelinteressen dominieren. Ausschließlich das fachliche Interesse, gemeinsam die KMU besser zu erreichen, ist Thema. </a:t>
            </a:r>
          </a:p>
          <a:p>
            <a:pPr marL="0" lvl="1" algn="l">
              <a:spcAft>
                <a:spcPts val="1200"/>
              </a:spcAft>
            </a:pPr>
            <a:r>
              <a:rPr lang="de-DE" sz="2000" b="0" dirty="0" smtClean="0">
                <a:solidFill>
                  <a:schemeClr val="accent1"/>
                </a:solidFill>
              </a:rPr>
              <a:t>Wir </a:t>
            </a:r>
            <a:r>
              <a:rPr lang="de-DE" sz="2000" b="0" dirty="0">
                <a:solidFill>
                  <a:schemeClr val="accent1"/>
                </a:solidFill>
              </a:rPr>
              <a:t>sind dynamisch </a:t>
            </a:r>
            <a:r>
              <a:rPr lang="de-DE" sz="2000" b="0" dirty="0" smtClean="0">
                <a:solidFill>
                  <a:schemeClr val="accent1"/>
                </a:solidFill>
              </a:rPr>
              <a:t>gewachsen.  Vielzahl </a:t>
            </a:r>
            <a:r>
              <a:rPr lang="de-DE" sz="2000" b="0" dirty="0">
                <a:solidFill>
                  <a:schemeClr val="accent1"/>
                </a:solidFill>
              </a:rPr>
              <a:t>der neuen Partner </a:t>
            </a:r>
            <a:r>
              <a:rPr lang="de-DE" sz="2000" b="0" dirty="0" smtClean="0">
                <a:solidFill>
                  <a:schemeClr val="accent1"/>
                </a:solidFill>
              </a:rPr>
              <a:t>besser einbinden</a:t>
            </a:r>
          </a:p>
        </p:txBody>
      </p:sp>
    </p:spTree>
    <p:extLst>
      <p:ext uri="{BB962C8B-B14F-4D97-AF65-F5344CB8AC3E}">
        <p14:creationId xmlns:p14="http://schemas.microsoft.com/office/powerpoint/2010/main" val="44863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7"/>
          <p:cNvSpPr>
            <a:spLocks noGrp="1" noChangeArrowheads="1"/>
          </p:cNvSpPr>
          <p:nvPr>
            <p:ph type="title" idx="4294967295"/>
          </p:nvPr>
        </p:nvSpPr>
        <p:spPr>
          <a:xfrm>
            <a:off x="759091" y="393199"/>
            <a:ext cx="7028549" cy="644525"/>
          </a:xfrm>
          <a:prstGeom prst="rect">
            <a:avLst/>
          </a:prstGeom>
          <a:noFill/>
        </p:spPr>
        <p:txBody>
          <a:bodyPr/>
          <a:lstStyle/>
          <a:p>
            <a:pPr eaLnBrk="1" hangingPunct="1"/>
            <a:r>
              <a:rPr lang="de-DE" altLang="de-DE" sz="2800" b="0" dirty="0" smtClean="0"/>
              <a:t>Strategische Überlegungen</a:t>
            </a:r>
          </a:p>
        </p:txBody>
      </p:sp>
      <p:sp>
        <p:nvSpPr>
          <p:cNvPr id="22" name="Textfeld 21"/>
          <p:cNvSpPr txBox="1"/>
          <p:nvPr/>
        </p:nvSpPr>
        <p:spPr>
          <a:xfrm>
            <a:off x="745442" y="1419366"/>
            <a:ext cx="7852647" cy="1015663"/>
          </a:xfrm>
          <a:prstGeom prst="rect">
            <a:avLst/>
          </a:prstGeom>
          <a:noFill/>
        </p:spPr>
        <p:txBody>
          <a:bodyPr wrap="square" rtlCol="0">
            <a:spAutoFit/>
          </a:bodyPr>
          <a:lstStyle/>
          <a:p>
            <a:pPr algn="l">
              <a:spcAft>
                <a:spcPts val="1200"/>
              </a:spcAft>
            </a:pPr>
            <a:r>
              <a:rPr lang="de-DE" sz="2000" b="0" dirty="0" smtClean="0">
                <a:solidFill>
                  <a:srgbClr val="C83C5A"/>
                </a:solidFill>
              </a:rPr>
              <a:t>Verbesserungspotenziale 1</a:t>
            </a:r>
            <a:r>
              <a:rPr lang="de-DE" sz="2000" b="0" dirty="0" smtClean="0">
                <a:solidFill>
                  <a:schemeClr val="accent1"/>
                </a:solidFill>
              </a:rPr>
              <a:t>:</a:t>
            </a:r>
            <a:br>
              <a:rPr lang="de-DE" sz="2000" b="0" dirty="0" smtClean="0">
                <a:solidFill>
                  <a:schemeClr val="accent1"/>
                </a:solidFill>
              </a:rPr>
            </a:br>
            <a:r>
              <a:rPr lang="de-DE" sz="2000" b="0" dirty="0" smtClean="0">
                <a:solidFill>
                  <a:schemeClr val="accent1"/>
                </a:solidFill>
              </a:rPr>
              <a:t>Folgende Verbesserungsmöglichkeiten bestehen, um wirkungsvoller die gemeinsam entwickelten Möglichkeiten nutzen zu können:</a:t>
            </a:r>
          </a:p>
        </p:txBody>
      </p:sp>
      <p:sp>
        <p:nvSpPr>
          <p:cNvPr id="4" name="Textfeld 3"/>
          <p:cNvSpPr txBox="1"/>
          <p:nvPr/>
        </p:nvSpPr>
        <p:spPr>
          <a:xfrm>
            <a:off x="1161691" y="2636290"/>
            <a:ext cx="7934533" cy="2677656"/>
          </a:xfrm>
          <a:prstGeom prst="rect">
            <a:avLst/>
          </a:prstGeom>
          <a:noFill/>
        </p:spPr>
        <p:txBody>
          <a:bodyPr wrap="square" rtlCol="0">
            <a:spAutoFit/>
          </a:bodyPr>
          <a:lstStyle/>
          <a:p>
            <a:pPr lvl="0" algn="l"/>
            <a:r>
              <a:rPr lang="de-DE" sz="2000" b="0" dirty="0">
                <a:solidFill>
                  <a:schemeClr val="accent1"/>
                </a:solidFill>
              </a:rPr>
              <a:t>Wir sollten die gewachsene Vielzahl der Partner systematischer und produktiver einbinden, um die Möglichkeiten der OM besser nutzen zu können.</a:t>
            </a:r>
          </a:p>
          <a:p>
            <a:pPr lvl="0" algn="l"/>
            <a:r>
              <a:rPr lang="de-DE" sz="2000" b="0" dirty="0">
                <a:solidFill>
                  <a:schemeClr val="accent1"/>
                </a:solidFill>
              </a:rPr>
              <a:t>Wir sollten stärker deutlich machen und uns allen bewusst machen, dass die OM eine </a:t>
            </a:r>
            <a:r>
              <a:rPr lang="de-DE" sz="2000" b="0" dirty="0" smtClean="0">
                <a:solidFill>
                  <a:schemeClr val="accent1"/>
                </a:solidFill>
              </a:rPr>
              <a:t>unabhängige </a:t>
            </a:r>
            <a:r>
              <a:rPr lang="de-DE" sz="2000" b="0" dirty="0">
                <a:solidFill>
                  <a:schemeClr val="accent1"/>
                </a:solidFill>
              </a:rPr>
              <a:t>von den Partnern selbst gesteuerte Plattform ist. </a:t>
            </a:r>
          </a:p>
          <a:p>
            <a:pPr lvl="0" algn="l"/>
            <a:r>
              <a:rPr lang="de-DE" sz="2000" b="0" dirty="0">
                <a:solidFill>
                  <a:schemeClr val="accent1"/>
                </a:solidFill>
              </a:rPr>
              <a:t>Wir alle sehen die OM noch zu wenig als ein WIR an, und nutzen dadurch unsere Potenziale zu wenig.</a:t>
            </a:r>
          </a:p>
        </p:txBody>
      </p:sp>
      <p:sp>
        <p:nvSpPr>
          <p:cNvPr id="2" name="Pfeil nach rechts 1"/>
          <p:cNvSpPr/>
          <p:nvPr/>
        </p:nvSpPr>
        <p:spPr>
          <a:xfrm>
            <a:off x="866624" y="2702256"/>
            <a:ext cx="286603" cy="259307"/>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Pfeil nach rechts 5"/>
          <p:cNvSpPr/>
          <p:nvPr/>
        </p:nvSpPr>
        <p:spPr>
          <a:xfrm>
            <a:off x="866624" y="3700832"/>
            <a:ext cx="286603" cy="259307"/>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Pfeil nach rechts 6"/>
          <p:cNvSpPr/>
          <p:nvPr/>
        </p:nvSpPr>
        <p:spPr>
          <a:xfrm>
            <a:off x="866624" y="4658464"/>
            <a:ext cx="286603" cy="259307"/>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39078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7"/>
          <p:cNvSpPr>
            <a:spLocks noGrp="1" noChangeArrowheads="1"/>
          </p:cNvSpPr>
          <p:nvPr>
            <p:ph type="title" idx="4294967295"/>
          </p:nvPr>
        </p:nvSpPr>
        <p:spPr>
          <a:xfrm>
            <a:off x="759091" y="393199"/>
            <a:ext cx="7028549" cy="644525"/>
          </a:xfrm>
          <a:prstGeom prst="rect">
            <a:avLst/>
          </a:prstGeom>
          <a:noFill/>
        </p:spPr>
        <p:txBody>
          <a:bodyPr/>
          <a:lstStyle/>
          <a:p>
            <a:pPr eaLnBrk="1" hangingPunct="1"/>
            <a:r>
              <a:rPr lang="de-DE" altLang="de-DE" sz="2800" b="0" dirty="0" smtClean="0"/>
              <a:t>Strategische Überlegungen</a:t>
            </a:r>
          </a:p>
        </p:txBody>
      </p:sp>
      <p:sp>
        <p:nvSpPr>
          <p:cNvPr id="22" name="Textfeld 21"/>
          <p:cNvSpPr txBox="1"/>
          <p:nvPr/>
        </p:nvSpPr>
        <p:spPr>
          <a:xfrm>
            <a:off x="745442" y="1419366"/>
            <a:ext cx="7852647" cy="1015663"/>
          </a:xfrm>
          <a:prstGeom prst="rect">
            <a:avLst/>
          </a:prstGeom>
          <a:noFill/>
        </p:spPr>
        <p:txBody>
          <a:bodyPr wrap="square" rtlCol="0">
            <a:spAutoFit/>
          </a:bodyPr>
          <a:lstStyle/>
          <a:p>
            <a:pPr algn="l">
              <a:spcAft>
                <a:spcPts val="1200"/>
              </a:spcAft>
            </a:pPr>
            <a:r>
              <a:rPr lang="de-DE" sz="2000" b="0" dirty="0" smtClean="0">
                <a:solidFill>
                  <a:srgbClr val="C83C5A"/>
                </a:solidFill>
              </a:rPr>
              <a:t>Verbesserungspotenziale 2</a:t>
            </a:r>
            <a:r>
              <a:rPr lang="de-DE" sz="2000" b="0" dirty="0" smtClean="0">
                <a:solidFill>
                  <a:schemeClr val="accent1"/>
                </a:solidFill>
              </a:rPr>
              <a:t>:</a:t>
            </a:r>
            <a:br>
              <a:rPr lang="de-DE" sz="2000" b="0" dirty="0" smtClean="0">
                <a:solidFill>
                  <a:schemeClr val="accent1"/>
                </a:solidFill>
              </a:rPr>
            </a:br>
            <a:r>
              <a:rPr lang="de-DE" sz="2000" b="0" dirty="0" smtClean="0">
                <a:solidFill>
                  <a:schemeClr val="accent1"/>
                </a:solidFill>
              </a:rPr>
              <a:t>Folgende Verbesserungsmöglichkeiten bestehen, um wirkungsvoller die gemeinsam entwickelten Möglichkeiten nutzen zu können:</a:t>
            </a:r>
          </a:p>
        </p:txBody>
      </p:sp>
      <p:sp>
        <p:nvSpPr>
          <p:cNvPr id="4" name="Textfeld 3"/>
          <p:cNvSpPr txBox="1"/>
          <p:nvPr/>
        </p:nvSpPr>
        <p:spPr>
          <a:xfrm>
            <a:off x="1018403" y="2404275"/>
            <a:ext cx="7934533" cy="3231654"/>
          </a:xfrm>
          <a:prstGeom prst="rect">
            <a:avLst/>
          </a:prstGeom>
          <a:noFill/>
        </p:spPr>
        <p:txBody>
          <a:bodyPr wrap="square" rtlCol="0">
            <a:spAutoFit/>
          </a:bodyPr>
          <a:lstStyle/>
          <a:p>
            <a:pPr lvl="0" algn="l"/>
            <a:r>
              <a:rPr lang="de-DE" sz="2000" b="0" dirty="0">
                <a:solidFill>
                  <a:schemeClr val="accent1"/>
                </a:solidFill>
              </a:rPr>
              <a:t>Wir haben gemeinsam die Grundlagen für eine koordinierte und optimierte Unterstützung kleiner und mittlerer Betriebe geschaffen, deren Potenziale allen zur Verfügung stehen, die aber noch deutlich konsequenter und wirkungsvoller genutzt werden können.</a:t>
            </a:r>
          </a:p>
          <a:p>
            <a:pPr lvl="0" algn="l"/>
            <a:r>
              <a:rPr lang="de-DE" sz="2000" b="0" dirty="0" smtClean="0">
                <a:solidFill>
                  <a:schemeClr val="accent1"/>
                </a:solidFill>
              </a:rPr>
              <a:t>Wir haben uns so </a:t>
            </a:r>
            <a:r>
              <a:rPr lang="de-DE" sz="2000" b="0" dirty="0">
                <a:solidFill>
                  <a:schemeClr val="accent1"/>
                </a:solidFill>
              </a:rPr>
              <a:t>weiterentwickelt, dass durch ehrenamtliches Engagement alleine viele Aufgaben nicht mehr bewältigt werden können (z.B. Homepage, Newsletter, Qualitätssicherung, Partnerbetreuung, ...). Erforderlich ist mittelfristig eine unabhängige(!) finanzielle Absicherung der bestehenden Aktivitäten, die über die gemeinsame Stiftung möglich wird. </a:t>
            </a:r>
          </a:p>
        </p:txBody>
      </p:sp>
      <p:sp>
        <p:nvSpPr>
          <p:cNvPr id="2" name="Pfeil nach rechts 1"/>
          <p:cNvSpPr/>
          <p:nvPr/>
        </p:nvSpPr>
        <p:spPr>
          <a:xfrm>
            <a:off x="743792" y="2470240"/>
            <a:ext cx="286603" cy="259307"/>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Pfeil nach rechts 6"/>
          <p:cNvSpPr/>
          <p:nvPr/>
        </p:nvSpPr>
        <p:spPr>
          <a:xfrm>
            <a:off x="743792" y="3771344"/>
            <a:ext cx="286603" cy="259307"/>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186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7"/>
          <p:cNvSpPr>
            <a:spLocks noGrp="1" noChangeArrowheads="1"/>
          </p:cNvSpPr>
          <p:nvPr>
            <p:ph type="title" idx="4294967295"/>
          </p:nvPr>
        </p:nvSpPr>
        <p:spPr>
          <a:xfrm>
            <a:off x="759091" y="393199"/>
            <a:ext cx="7028549" cy="644525"/>
          </a:xfrm>
          <a:prstGeom prst="rect">
            <a:avLst/>
          </a:prstGeom>
          <a:noFill/>
        </p:spPr>
        <p:txBody>
          <a:bodyPr/>
          <a:lstStyle/>
          <a:p>
            <a:pPr eaLnBrk="1" hangingPunct="1"/>
            <a:r>
              <a:rPr lang="de-DE" altLang="de-DE" sz="2800" b="0" dirty="0" smtClean="0"/>
              <a:t>Strategische Überlegungen</a:t>
            </a:r>
          </a:p>
        </p:txBody>
      </p:sp>
      <p:sp>
        <p:nvSpPr>
          <p:cNvPr id="2" name="Pfeil nach rechts 1"/>
          <p:cNvSpPr/>
          <p:nvPr/>
        </p:nvSpPr>
        <p:spPr>
          <a:xfrm>
            <a:off x="1098619" y="2811436"/>
            <a:ext cx="286603" cy="259307"/>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Pfeil nach rechts 5"/>
          <p:cNvSpPr/>
          <p:nvPr/>
        </p:nvSpPr>
        <p:spPr>
          <a:xfrm>
            <a:off x="1112258" y="3512037"/>
            <a:ext cx="286603" cy="259307"/>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1032007" y="2287649"/>
            <a:ext cx="6837521" cy="400110"/>
          </a:xfrm>
          <a:prstGeom prst="rect">
            <a:avLst/>
          </a:prstGeom>
          <a:noFill/>
        </p:spPr>
        <p:txBody>
          <a:bodyPr wrap="square" rtlCol="0">
            <a:spAutoFit/>
          </a:bodyPr>
          <a:lstStyle/>
          <a:p>
            <a:pPr algn="l"/>
            <a:r>
              <a:rPr lang="de-DE" sz="2000" b="0" dirty="0">
                <a:solidFill>
                  <a:schemeClr val="accent1"/>
                </a:solidFill>
              </a:rPr>
              <a:t>Aus den Verbesserungspotenzialen leiten sich </a:t>
            </a:r>
            <a:endParaRPr lang="de-DE" sz="2000" b="0" dirty="0" smtClean="0">
              <a:solidFill>
                <a:schemeClr val="accent1"/>
              </a:solidFill>
            </a:endParaRPr>
          </a:p>
        </p:txBody>
      </p:sp>
      <p:sp>
        <p:nvSpPr>
          <p:cNvPr id="10" name="Textfeld 9"/>
          <p:cNvSpPr txBox="1"/>
          <p:nvPr/>
        </p:nvSpPr>
        <p:spPr>
          <a:xfrm>
            <a:off x="1380703" y="2724537"/>
            <a:ext cx="6837521" cy="1446550"/>
          </a:xfrm>
          <a:prstGeom prst="rect">
            <a:avLst/>
          </a:prstGeom>
          <a:noFill/>
        </p:spPr>
        <p:txBody>
          <a:bodyPr wrap="square" rtlCol="0">
            <a:spAutoFit/>
          </a:bodyPr>
          <a:lstStyle/>
          <a:p>
            <a:pPr algn="l"/>
            <a:r>
              <a:rPr lang="de-DE" sz="2000" b="0" dirty="0" smtClean="0">
                <a:solidFill>
                  <a:schemeClr val="accent1"/>
                </a:solidFill>
              </a:rPr>
              <a:t>eine </a:t>
            </a:r>
            <a:r>
              <a:rPr lang="de-DE" sz="2000" b="0" dirty="0">
                <a:solidFill>
                  <a:srgbClr val="C83C5A"/>
                </a:solidFill>
              </a:rPr>
              <a:t>grundlegende strategische Zielvorstellung </a:t>
            </a:r>
            <a:r>
              <a:rPr lang="de-DE" sz="2000" b="0" dirty="0">
                <a:solidFill>
                  <a:schemeClr val="accent1"/>
                </a:solidFill>
              </a:rPr>
              <a:t>für die Weiterentwicklung der OM sowie </a:t>
            </a:r>
            <a:endParaRPr lang="de-DE" sz="2000" b="0" dirty="0" smtClean="0">
              <a:solidFill>
                <a:schemeClr val="accent1"/>
              </a:solidFill>
            </a:endParaRPr>
          </a:p>
          <a:p>
            <a:pPr algn="l"/>
            <a:r>
              <a:rPr lang="de-DE" sz="2000" b="0" dirty="0" smtClean="0">
                <a:solidFill>
                  <a:srgbClr val="C83C5A"/>
                </a:solidFill>
              </a:rPr>
              <a:t>weitere </a:t>
            </a:r>
            <a:r>
              <a:rPr lang="de-DE" sz="2000" b="0" dirty="0">
                <a:solidFill>
                  <a:srgbClr val="C83C5A"/>
                </a:solidFill>
              </a:rPr>
              <a:t>strategische Aspekte der Weiterentwicklung </a:t>
            </a:r>
            <a:r>
              <a:rPr lang="de-DE" sz="2000" b="0" dirty="0" smtClean="0">
                <a:solidFill>
                  <a:schemeClr val="accent1"/>
                </a:solidFill>
              </a:rPr>
              <a:t>ab</a:t>
            </a:r>
            <a:r>
              <a:rPr lang="de-DE" sz="2000" b="0" dirty="0">
                <a:solidFill>
                  <a:schemeClr val="accent1"/>
                </a:solidFill>
              </a:rPr>
              <a:t>.</a:t>
            </a:r>
          </a:p>
          <a:p>
            <a:pPr algn="l"/>
            <a:endParaRPr lang="de-DE" sz="2000" b="0" dirty="0">
              <a:solidFill>
                <a:schemeClr val="accent1"/>
              </a:solidFill>
            </a:endParaRPr>
          </a:p>
        </p:txBody>
      </p:sp>
    </p:spTree>
    <p:extLst>
      <p:ext uri="{BB962C8B-B14F-4D97-AF65-F5344CB8AC3E}">
        <p14:creationId xmlns:p14="http://schemas.microsoft.com/office/powerpoint/2010/main" val="4274843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7"/>
          <p:cNvSpPr>
            <a:spLocks noGrp="1" noChangeArrowheads="1"/>
          </p:cNvSpPr>
          <p:nvPr>
            <p:ph type="title" idx="4294967295"/>
          </p:nvPr>
        </p:nvSpPr>
        <p:spPr>
          <a:xfrm>
            <a:off x="759091" y="393199"/>
            <a:ext cx="7028549" cy="644525"/>
          </a:xfrm>
          <a:prstGeom prst="rect">
            <a:avLst/>
          </a:prstGeom>
          <a:noFill/>
        </p:spPr>
        <p:txBody>
          <a:bodyPr/>
          <a:lstStyle/>
          <a:p>
            <a:pPr eaLnBrk="1" hangingPunct="1"/>
            <a:r>
              <a:rPr lang="de-DE" altLang="de-DE" sz="2800" b="0" dirty="0" smtClean="0"/>
              <a:t>Grundlegende strategische </a:t>
            </a:r>
            <a:br>
              <a:rPr lang="de-DE" altLang="de-DE" sz="2800" b="0" dirty="0" smtClean="0"/>
            </a:br>
            <a:r>
              <a:rPr lang="de-DE" altLang="de-DE" sz="2800" b="0" dirty="0" smtClean="0"/>
              <a:t>Zielvorstellung</a:t>
            </a:r>
          </a:p>
        </p:txBody>
      </p:sp>
      <p:sp>
        <p:nvSpPr>
          <p:cNvPr id="22" name="Textfeld 21"/>
          <p:cNvSpPr txBox="1"/>
          <p:nvPr/>
        </p:nvSpPr>
        <p:spPr>
          <a:xfrm>
            <a:off x="685668" y="1419366"/>
            <a:ext cx="8262080" cy="4739759"/>
          </a:xfrm>
          <a:prstGeom prst="rect">
            <a:avLst/>
          </a:prstGeom>
          <a:noFill/>
        </p:spPr>
        <p:txBody>
          <a:bodyPr wrap="square" rtlCol="0">
            <a:spAutoFit/>
          </a:bodyPr>
          <a:lstStyle/>
          <a:p>
            <a:pPr algn="l">
              <a:spcAft>
                <a:spcPts val="1200"/>
              </a:spcAft>
            </a:pPr>
            <a:r>
              <a:rPr lang="de-DE" sz="2000" b="0" dirty="0" smtClean="0">
                <a:solidFill>
                  <a:srgbClr val="C83C5A"/>
                </a:solidFill>
              </a:rPr>
              <a:t>Grundlegende strategische Zielvorstellung </a:t>
            </a:r>
            <a:br>
              <a:rPr lang="de-DE" sz="2000" b="0" dirty="0" smtClean="0">
                <a:solidFill>
                  <a:srgbClr val="C83C5A"/>
                </a:solidFill>
              </a:rPr>
            </a:br>
            <a:r>
              <a:rPr lang="de-DE" sz="2000" b="0" dirty="0" smtClean="0">
                <a:solidFill>
                  <a:srgbClr val="C83C5A"/>
                </a:solidFill>
              </a:rPr>
              <a:t>für die Weiterentwicklung der OM:</a:t>
            </a:r>
            <a:endParaRPr lang="de-DE" sz="2000" b="0" dirty="0">
              <a:solidFill>
                <a:srgbClr val="C83C5A"/>
              </a:solidFill>
            </a:endParaRPr>
          </a:p>
          <a:p>
            <a:pPr algn="l">
              <a:spcAft>
                <a:spcPts val="1200"/>
              </a:spcAft>
            </a:pPr>
            <a:r>
              <a:rPr lang="de-DE" sz="2000" b="0" dirty="0">
                <a:solidFill>
                  <a:schemeClr val="accent1"/>
                </a:solidFill>
              </a:rPr>
              <a:t>Ziel ist es, </a:t>
            </a:r>
            <a:r>
              <a:rPr lang="de-DE" sz="2000" b="0" dirty="0">
                <a:solidFill>
                  <a:srgbClr val="C83C5A"/>
                </a:solidFill>
              </a:rPr>
              <a:t>unsere gemeinsam bereits aufgebauten Potenziale </a:t>
            </a:r>
            <a:r>
              <a:rPr lang="de-DE" sz="2000" b="0" dirty="0" smtClean="0">
                <a:solidFill>
                  <a:srgbClr val="C83C5A"/>
                </a:solidFill>
              </a:rPr>
              <a:t>koordinierter </a:t>
            </a:r>
            <a:r>
              <a:rPr lang="de-DE" sz="2000" b="0" dirty="0">
                <a:solidFill>
                  <a:srgbClr val="C83C5A"/>
                </a:solidFill>
              </a:rPr>
              <a:t>und </a:t>
            </a:r>
            <a:r>
              <a:rPr lang="de-DE" sz="2000" b="0" dirty="0" smtClean="0">
                <a:solidFill>
                  <a:srgbClr val="C83C5A"/>
                </a:solidFill>
              </a:rPr>
              <a:t>optimierter </a:t>
            </a:r>
            <a:r>
              <a:rPr lang="de-DE" sz="2000" b="0" dirty="0">
                <a:solidFill>
                  <a:srgbClr val="C83C5A"/>
                </a:solidFill>
              </a:rPr>
              <a:t>Unterstützung kleiner und mittlerer </a:t>
            </a:r>
            <a:r>
              <a:rPr lang="de-DE" sz="2000" b="0" dirty="0" smtClean="0">
                <a:solidFill>
                  <a:srgbClr val="C83C5A"/>
                </a:solidFill>
              </a:rPr>
              <a:t>Betriebe wirkungsvoller </a:t>
            </a:r>
            <a:r>
              <a:rPr lang="de-DE" sz="2000" b="0" dirty="0">
                <a:solidFill>
                  <a:srgbClr val="C83C5A"/>
                </a:solidFill>
              </a:rPr>
              <a:t>ins Spiel zu bringen</a:t>
            </a:r>
            <a:r>
              <a:rPr lang="de-DE" sz="2000" b="0" dirty="0">
                <a:solidFill>
                  <a:schemeClr val="accent1"/>
                </a:solidFill>
              </a:rPr>
              <a:t>, um die KMU gemeinsam besser unterstützen zu können. </a:t>
            </a:r>
            <a:endParaRPr lang="de-DE" sz="2000" b="0" dirty="0" smtClean="0">
              <a:solidFill>
                <a:schemeClr val="accent1"/>
              </a:solidFill>
            </a:endParaRPr>
          </a:p>
          <a:p>
            <a:pPr algn="l">
              <a:spcAft>
                <a:spcPts val="1200"/>
              </a:spcAft>
            </a:pPr>
            <a:r>
              <a:rPr lang="de-DE" sz="2000" b="0" dirty="0" smtClean="0">
                <a:solidFill>
                  <a:schemeClr val="accent1"/>
                </a:solidFill>
              </a:rPr>
              <a:t>Parallelstrukturen </a:t>
            </a:r>
            <a:r>
              <a:rPr lang="de-DE" sz="2000" b="0" dirty="0">
                <a:solidFill>
                  <a:schemeClr val="accent1"/>
                </a:solidFill>
              </a:rPr>
              <a:t>im Transfer zu den KMU sollten wir </a:t>
            </a:r>
            <a:r>
              <a:rPr lang="de-DE" sz="2000" b="0" dirty="0" smtClean="0">
                <a:solidFill>
                  <a:schemeClr val="accent1"/>
                </a:solidFill>
              </a:rPr>
              <a:t>alle gemeinsam vermeiden und unsere gemeinsamen Potenziale weiter stärken. </a:t>
            </a:r>
          </a:p>
          <a:p>
            <a:pPr algn="l">
              <a:spcAft>
                <a:spcPts val="1200"/>
              </a:spcAft>
            </a:pPr>
            <a:r>
              <a:rPr lang="de-DE" sz="2000" b="0" dirty="0" smtClean="0">
                <a:solidFill>
                  <a:schemeClr val="accent1"/>
                </a:solidFill>
              </a:rPr>
              <a:t>Wir </a:t>
            </a:r>
            <a:r>
              <a:rPr lang="de-DE" sz="2000" b="0" dirty="0">
                <a:solidFill>
                  <a:schemeClr val="accent1"/>
                </a:solidFill>
              </a:rPr>
              <a:t>sollten uns allen </a:t>
            </a:r>
            <a:r>
              <a:rPr lang="de-DE" sz="2000" b="0" dirty="0" smtClean="0">
                <a:solidFill>
                  <a:srgbClr val="C83C5A"/>
                </a:solidFill>
              </a:rPr>
              <a:t>deutlicher </a:t>
            </a:r>
            <a:r>
              <a:rPr lang="de-DE" sz="2000" b="0" dirty="0">
                <a:solidFill>
                  <a:srgbClr val="C83C5A"/>
                </a:solidFill>
              </a:rPr>
              <a:t>bewusst</a:t>
            </a:r>
            <a:r>
              <a:rPr lang="de-DE" sz="2000" b="0" dirty="0">
                <a:solidFill>
                  <a:schemeClr val="accent1"/>
                </a:solidFill>
              </a:rPr>
              <a:t> machen, </a:t>
            </a:r>
            <a:r>
              <a:rPr lang="de-DE" sz="2000" b="0" dirty="0">
                <a:solidFill>
                  <a:srgbClr val="C83C5A"/>
                </a:solidFill>
              </a:rPr>
              <a:t>dass die OM unsere </a:t>
            </a:r>
            <a:r>
              <a:rPr lang="de-DE" sz="2000" b="0" dirty="0" smtClean="0">
                <a:solidFill>
                  <a:srgbClr val="C83C5A"/>
                </a:solidFill>
              </a:rPr>
              <a:t>gemeinsame Plattform </a:t>
            </a:r>
            <a:r>
              <a:rPr lang="de-DE" sz="2000" b="0" dirty="0">
                <a:solidFill>
                  <a:srgbClr val="C83C5A"/>
                </a:solidFill>
              </a:rPr>
              <a:t>ist</a:t>
            </a:r>
            <a:r>
              <a:rPr lang="de-DE" sz="2000" b="0" dirty="0">
                <a:solidFill>
                  <a:schemeClr val="accent1"/>
                </a:solidFill>
              </a:rPr>
              <a:t>, in der wir uns fachlich </a:t>
            </a:r>
            <a:r>
              <a:rPr lang="de-DE" sz="2000" b="0" dirty="0" smtClean="0">
                <a:solidFill>
                  <a:schemeClr val="accent1"/>
                </a:solidFill>
              </a:rPr>
              <a:t>abstimmen, überlegen wie wir gemeinsam die KMU wirkungsvoller erreichen  </a:t>
            </a:r>
            <a:r>
              <a:rPr lang="de-DE" sz="2000" b="0" dirty="0">
                <a:solidFill>
                  <a:schemeClr val="accent1"/>
                </a:solidFill>
              </a:rPr>
              <a:t>und im Konsens </a:t>
            </a:r>
            <a:r>
              <a:rPr lang="de-DE" sz="2000" b="0" dirty="0" smtClean="0">
                <a:solidFill>
                  <a:schemeClr val="accent1"/>
                </a:solidFill>
              </a:rPr>
              <a:t>entscheiden. </a:t>
            </a:r>
            <a:r>
              <a:rPr lang="de-DE" sz="2000" b="0" dirty="0">
                <a:solidFill>
                  <a:schemeClr val="accent1"/>
                </a:solidFill>
              </a:rPr>
              <a:t>Wir sind diejenigen, die </a:t>
            </a:r>
            <a:r>
              <a:rPr lang="de-DE" sz="2000" b="0" dirty="0" smtClean="0">
                <a:solidFill>
                  <a:schemeClr val="accent1"/>
                </a:solidFill>
              </a:rPr>
              <a:t>den </a:t>
            </a:r>
            <a:r>
              <a:rPr lang="de-DE" sz="2000" b="0" dirty="0">
                <a:solidFill>
                  <a:schemeClr val="accent1"/>
                </a:solidFill>
              </a:rPr>
              <a:t>Transfer zum Mittelstand real betreiben. Das Gemeinsame im </a:t>
            </a:r>
            <a:r>
              <a:rPr lang="de-DE" sz="2000" b="0" dirty="0" smtClean="0">
                <a:solidFill>
                  <a:schemeClr val="accent1"/>
                </a:solidFill>
              </a:rPr>
              <a:t>Unterschiedlichen stärken.</a:t>
            </a:r>
          </a:p>
        </p:txBody>
      </p:sp>
    </p:spTree>
    <p:extLst>
      <p:ext uri="{BB962C8B-B14F-4D97-AF65-F5344CB8AC3E}">
        <p14:creationId xmlns:p14="http://schemas.microsoft.com/office/powerpoint/2010/main" val="2625359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feld 21"/>
          <p:cNvSpPr txBox="1"/>
          <p:nvPr/>
        </p:nvSpPr>
        <p:spPr>
          <a:xfrm>
            <a:off x="750635" y="1419369"/>
            <a:ext cx="7874749" cy="4739759"/>
          </a:xfrm>
          <a:prstGeom prst="rect">
            <a:avLst/>
          </a:prstGeom>
          <a:noFill/>
        </p:spPr>
        <p:txBody>
          <a:bodyPr wrap="square" rtlCol="0">
            <a:spAutoFit/>
          </a:bodyPr>
          <a:lstStyle/>
          <a:p>
            <a:pPr marL="0" lvl="1" algn="l">
              <a:spcAft>
                <a:spcPts val="1200"/>
              </a:spcAft>
            </a:pPr>
            <a:r>
              <a:rPr lang="de-DE" sz="2000" b="0" dirty="0" smtClean="0">
                <a:solidFill>
                  <a:srgbClr val="C00000"/>
                </a:solidFill>
              </a:rPr>
              <a:t>Zentrale Aspekte zur Umsetzung des Ziels:</a:t>
            </a:r>
            <a:endParaRPr lang="de-DE" sz="2000" b="0" dirty="0">
              <a:solidFill>
                <a:srgbClr val="C00000"/>
              </a:solidFill>
            </a:endParaRPr>
          </a:p>
          <a:p>
            <a:pPr lvl="1" indent="-457200" algn="l">
              <a:spcAft>
                <a:spcPts val="1200"/>
              </a:spcAft>
              <a:buAutoNum type="arabicPeriod"/>
            </a:pPr>
            <a:r>
              <a:rPr lang="de-DE" sz="2000" b="0" dirty="0">
                <a:solidFill>
                  <a:schemeClr val="accent1"/>
                </a:solidFill>
              </a:rPr>
              <a:t>Die </a:t>
            </a:r>
            <a:r>
              <a:rPr lang="de-DE" sz="2000" b="0" dirty="0">
                <a:solidFill>
                  <a:srgbClr val="C83C5A"/>
                </a:solidFill>
              </a:rPr>
              <a:t>Potenziale</a:t>
            </a:r>
            <a:r>
              <a:rPr lang="de-DE" sz="2000" b="0" dirty="0">
                <a:solidFill>
                  <a:schemeClr val="accent1"/>
                </a:solidFill>
              </a:rPr>
              <a:t> der vielen neuen OM-Partner sollten </a:t>
            </a:r>
            <a:r>
              <a:rPr lang="de-DE" sz="2000" b="0" dirty="0" smtClean="0">
                <a:solidFill>
                  <a:schemeClr val="accent1"/>
                </a:solidFill>
              </a:rPr>
              <a:t>wir </a:t>
            </a:r>
            <a:r>
              <a:rPr lang="de-DE" sz="2000" b="0" dirty="0" smtClean="0">
                <a:solidFill>
                  <a:srgbClr val="C83C5A"/>
                </a:solidFill>
              </a:rPr>
              <a:t>wirkungsvoller einbinden.</a:t>
            </a:r>
            <a:endParaRPr lang="de-DE" sz="2000" b="0" dirty="0">
              <a:solidFill>
                <a:schemeClr val="accent1"/>
              </a:solidFill>
            </a:endParaRPr>
          </a:p>
          <a:p>
            <a:pPr lvl="1" indent="-457200" algn="l">
              <a:spcAft>
                <a:spcPts val="1200"/>
              </a:spcAft>
              <a:buAutoNum type="arabicPeriod"/>
            </a:pPr>
            <a:r>
              <a:rPr lang="de-DE" sz="2000" b="0" dirty="0" smtClean="0">
                <a:solidFill>
                  <a:schemeClr val="accent1"/>
                </a:solidFill>
              </a:rPr>
              <a:t>Wir sollten die </a:t>
            </a:r>
            <a:r>
              <a:rPr lang="de-DE" sz="2000" b="0" dirty="0" smtClean="0">
                <a:solidFill>
                  <a:srgbClr val="C83C5A"/>
                </a:solidFill>
              </a:rPr>
              <a:t>Unabhängigkeit </a:t>
            </a:r>
            <a:r>
              <a:rPr lang="de-DE" sz="2000" b="0" dirty="0">
                <a:solidFill>
                  <a:srgbClr val="C83C5A"/>
                </a:solidFill>
              </a:rPr>
              <a:t>der OM </a:t>
            </a:r>
            <a:r>
              <a:rPr lang="de-DE" sz="2000" b="0" dirty="0" smtClean="0">
                <a:solidFill>
                  <a:srgbClr val="C83C5A"/>
                </a:solidFill>
              </a:rPr>
              <a:t>deutlicher machen</a:t>
            </a:r>
            <a:r>
              <a:rPr lang="de-DE" sz="2000" b="0" dirty="0" smtClean="0">
                <a:solidFill>
                  <a:schemeClr val="accent1"/>
                </a:solidFill>
              </a:rPr>
              <a:t>. </a:t>
            </a:r>
            <a:r>
              <a:rPr lang="de-DE" sz="2000" b="0" dirty="0">
                <a:solidFill>
                  <a:schemeClr val="accent1"/>
                </a:solidFill>
              </a:rPr>
              <a:t>Die OM ist unabhängig und basiert ausschließlich auf dem Engagement aller Partner. Durch die Stiftung „Mittelstand – Gesellschaft – Verantwortung“ , als Träger der OM, kann diese Unabhängigkeit noch einmal deutlicher sichtbar gemacht werden.</a:t>
            </a:r>
          </a:p>
          <a:p>
            <a:pPr lvl="1" indent="-457200" algn="l">
              <a:spcAft>
                <a:spcPts val="1200"/>
              </a:spcAft>
              <a:buAutoNum type="arabicPeriod"/>
            </a:pPr>
            <a:r>
              <a:rPr lang="de-DE" sz="2000" b="0" dirty="0" smtClean="0">
                <a:solidFill>
                  <a:schemeClr val="accent1"/>
                </a:solidFill>
              </a:rPr>
              <a:t>Das </a:t>
            </a:r>
            <a:r>
              <a:rPr lang="de-DE" sz="2000" b="0" dirty="0">
                <a:solidFill>
                  <a:srgbClr val="C83C5A"/>
                </a:solidFill>
              </a:rPr>
              <a:t>WIR-Bewusstsein </a:t>
            </a:r>
            <a:r>
              <a:rPr lang="de-DE" sz="2000" b="0" dirty="0">
                <a:solidFill>
                  <a:schemeClr val="accent1"/>
                </a:solidFill>
              </a:rPr>
              <a:t>sollten wir gegenseitig </a:t>
            </a:r>
            <a:r>
              <a:rPr lang="de-DE" sz="2000" b="0" dirty="0">
                <a:solidFill>
                  <a:srgbClr val="C83C5A"/>
                </a:solidFill>
              </a:rPr>
              <a:t>fördern</a:t>
            </a:r>
            <a:r>
              <a:rPr lang="de-DE" sz="2000" b="0" dirty="0">
                <a:solidFill>
                  <a:schemeClr val="accent1"/>
                </a:solidFill>
              </a:rPr>
              <a:t>. Die OM kann nur </a:t>
            </a:r>
            <a:r>
              <a:rPr lang="de-DE" sz="2000" b="0" dirty="0" smtClean="0">
                <a:solidFill>
                  <a:schemeClr val="accent1"/>
                </a:solidFill>
              </a:rPr>
              <a:t>als WIR existieren und ihren Nutzen entfalten. </a:t>
            </a:r>
            <a:r>
              <a:rPr lang="de-DE" sz="2000" b="0" dirty="0">
                <a:solidFill>
                  <a:schemeClr val="accent1"/>
                </a:solidFill>
              </a:rPr>
              <a:t>Die OM stärkt das Gemeinsame im Unterschiedlichen und macht über das Gemeinsame den einzelnen Partner stärker.</a:t>
            </a:r>
            <a:endParaRPr lang="de-DE" sz="2000" b="0" dirty="0" smtClean="0">
              <a:solidFill>
                <a:schemeClr val="accent1"/>
              </a:solidFill>
            </a:endParaRPr>
          </a:p>
        </p:txBody>
      </p:sp>
      <p:sp>
        <p:nvSpPr>
          <p:cNvPr id="5" name="Rectangle 17"/>
          <p:cNvSpPr txBox="1">
            <a:spLocks noChangeArrowheads="1"/>
          </p:cNvSpPr>
          <p:nvPr/>
        </p:nvSpPr>
        <p:spPr bwMode="auto">
          <a:xfrm>
            <a:off x="759091" y="393199"/>
            <a:ext cx="702854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a:lstStyle>
          <a:p>
            <a:pPr>
              <a:buFontTx/>
            </a:pPr>
            <a:r>
              <a:rPr lang="de-DE" altLang="de-DE" sz="2800" b="0" smtClean="0"/>
              <a:t>Grundlegende strategische </a:t>
            </a:r>
            <a:br>
              <a:rPr lang="de-DE" altLang="de-DE" sz="2800" b="0" smtClean="0"/>
            </a:br>
            <a:r>
              <a:rPr lang="de-DE" altLang="de-DE" sz="2800" b="0" smtClean="0"/>
              <a:t>Zielvorstellung</a:t>
            </a:r>
            <a:endParaRPr lang="de-DE" altLang="de-DE" sz="2800" b="0" dirty="0" smtClean="0"/>
          </a:p>
        </p:txBody>
      </p:sp>
    </p:spTree>
    <p:extLst>
      <p:ext uri="{BB962C8B-B14F-4D97-AF65-F5344CB8AC3E}">
        <p14:creationId xmlns:p14="http://schemas.microsoft.com/office/powerpoint/2010/main" val="325435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900752" y="4258114"/>
            <a:ext cx="7738281" cy="95534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900752" y="1501250"/>
            <a:ext cx="7738281" cy="238836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1104657" y="4421328"/>
            <a:ext cx="7330469" cy="523220"/>
          </a:xfrm>
          <a:prstGeom prst="rect">
            <a:avLst/>
          </a:prstGeom>
          <a:noFill/>
        </p:spPr>
        <p:txBody>
          <a:bodyPr wrap="square" rtlCol="0">
            <a:spAutoFit/>
          </a:bodyPr>
          <a:lstStyle/>
          <a:p>
            <a:r>
              <a:rPr lang="de-DE" sz="2800" b="0" dirty="0" smtClean="0">
                <a:solidFill>
                  <a:srgbClr val="C83C5A"/>
                </a:solidFill>
              </a:rPr>
              <a:t>Strategiekreis</a:t>
            </a:r>
            <a:endParaRPr lang="de-DE" sz="2800" b="0" dirty="0">
              <a:solidFill>
                <a:srgbClr val="C83C5A"/>
              </a:solidFill>
            </a:endParaRPr>
          </a:p>
        </p:txBody>
      </p:sp>
      <p:sp>
        <p:nvSpPr>
          <p:cNvPr id="5" name="Textfeld 4"/>
          <p:cNvSpPr txBox="1"/>
          <p:nvPr/>
        </p:nvSpPr>
        <p:spPr>
          <a:xfrm>
            <a:off x="1170798" y="1789264"/>
            <a:ext cx="7330469" cy="1631216"/>
          </a:xfrm>
          <a:prstGeom prst="rect">
            <a:avLst/>
          </a:prstGeom>
          <a:noFill/>
        </p:spPr>
        <p:txBody>
          <a:bodyPr wrap="square" rtlCol="0">
            <a:spAutoFit/>
          </a:bodyPr>
          <a:lstStyle/>
          <a:p>
            <a:r>
              <a:rPr lang="de-DE" sz="2000" b="0" dirty="0" smtClean="0">
                <a:solidFill>
                  <a:schemeClr val="accent1"/>
                </a:solidFill>
              </a:rPr>
              <a:t>Um die vielen neuen OM-Partner wirkungsvoller einzubinden, die Unabhängigkeit sichtbarer zu machen sowie das WIR-Bewusstsein zu fördern und um zu überlegen, wie wir die bereits aufgebauten Potenziale besser nutzen können wird ein OM-Strategiekreis eingerichtet.</a:t>
            </a:r>
            <a:endParaRPr lang="de-DE" sz="2000" b="0" dirty="0">
              <a:solidFill>
                <a:schemeClr val="accent1"/>
              </a:solidFill>
            </a:endParaRPr>
          </a:p>
        </p:txBody>
      </p:sp>
      <p:sp>
        <p:nvSpPr>
          <p:cNvPr id="6" name="Pfeil nach unten 5"/>
          <p:cNvSpPr/>
          <p:nvPr/>
        </p:nvSpPr>
        <p:spPr>
          <a:xfrm>
            <a:off x="4353639" y="3754159"/>
            <a:ext cx="687112" cy="667169"/>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tangle 17"/>
          <p:cNvSpPr txBox="1">
            <a:spLocks noChangeArrowheads="1"/>
          </p:cNvSpPr>
          <p:nvPr/>
        </p:nvSpPr>
        <p:spPr bwMode="auto">
          <a:xfrm>
            <a:off x="759091" y="393199"/>
            <a:ext cx="702854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a:lstStyle>
          <a:p>
            <a:pPr>
              <a:buFontTx/>
            </a:pPr>
            <a:r>
              <a:rPr lang="de-DE" altLang="de-DE" sz="2800" b="0" dirty="0" smtClean="0"/>
              <a:t>Grundlegende strategische </a:t>
            </a:r>
            <a:br>
              <a:rPr lang="de-DE" altLang="de-DE" sz="2800" b="0" dirty="0" smtClean="0"/>
            </a:br>
            <a:r>
              <a:rPr lang="de-DE" altLang="de-DE" sz="2800" b="0" dirty="0" smtClean="0"/>
              <a:t>Zielvorstellung: Strategiekreis</a:t>
            </a:r>
          </a:p>
        </p:txBody>
      </p:sp>
    </p:spTree>
    <p:extLst>
      <p:ext uri="{BB962C8B-B14F-4D97-AF65-F5344CB8AC3E}">
        <p14:creationId xmlns:p14="http://schemas.microsoft.com/office/powerpoint/2010/main" val="1788345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2005-08-10-Lorenzhof-Beratungssituationen_Freigelände-layout_DSC0117"/>
          <p:cNvPicPr>
            <a:picLocks noChangeAspect="1" noChangeArrowheads="1"/>
          </p:cNvPicPr>
          <p:nvPr/>
        </p:nvPicPr>
        <p:blipFill>
          <a:blip r:embed="rId2">
            <a:extLst>
              <a:ext uri="{28A0092B-C50C-407E-A947-70E740481C1C}">
                <a14:useLocalDpi xmlns:a14="http://schemas.microsoft.com/office/drawing/2010/main" val="0"/>
              </a:ext>
            </a:extLst>
          </a:blip>
          <a:srcRect t="14944" b="32704"/>
          <a:stretch>
            <a:fillRect/>
          </a:stretch>
        </p:blipFill>
        <p:spPr bwMode="auto">
          <a:xfrm>
            <a:off x="120502" y="1346791"/>
            <a:ext cx="8885755" cy="297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7"/>
          <p:cNvSpPr txBox="1">
            <a:spLocks noChangeArrowheads="1"/>
          </p:cNvSpPr>
          <p:nvPr/>
        </p:nvSpPr>
        <p:spPr bwMode="auto">
          <a:xfrm>
            <a:off x="120503" y="4832350"/>
            <a:ext cx="88857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800"/>
              </a:lnSpc>
              <a:buClr>
                <a:srgbClr val="8BA4D5"/>
              </a:buClr>
              <a:buFont typeface="Wingdings" panose="05000000000000000000" pitchFamily="2" charset="2"/>
              <a:buChar char="n"/>
              <a:defRPr sz="2000">
                <a:solidFill>
                  <a:schemeClr val="tx1"/>
                </a:solidFill>
                <a:latin typeface="Arial" panose="020B0604020202020204" pitchFamily="34" charset="0"/>
              </a:defRPr>
            </a:lvl1pPr>
            <a:lvl2pPr marL="742950" indent="-285750" eaLnBrk="0" hangingPunct="0">
              <a:lnSpc>
                <a:spcPts val="2200"/>
              </a:lnSpc>
              <a:spcBef>
                <a:spcPct val="20000"/>
              </a:spcBef>
              <a:buClr>
                <a:schemeClr val="accent2"/>
              </a:buClr>
              <a:buSzPct val="8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1525"/>
              </a:lnSpc>
              <a:spcBef>
                <a:spcPct val="20000"/>
              </a:spcBef>
              <a:buChar char="•"/>
              <a:defRPr sz="1100">
                <a:solidFill>
                  <a:schemeClr val="tx1"/>
                </a:solidFill>
                <a:latin typeface="Arial" panose="020B0604020202020204" pitchFamily="34" charset="0"/>
              </a:defRPr>
            </a:lvl3pPr>
            <a:lvl4pPr marL="1600200" indent="-228600" eaLnBrk="0" hangingPunct="0">
              <a:lnSpc>
                <a:spcPts val="1525"/>
              </a:lnSpc>
              <a:spcBef>
                <a:spcPct val="20000"/>
              </a:spcBef>
              <a:defRPr sz="900">
                <a:solidFill>
                  <a:schemeClr val="tx1"/>
                </a:solidFill>
                <a:latin typeface="Arial" panose="020B0604020202020204" pitchFamily="34" charset="0"/>
              </a:defRPr>
            </a:lvl4pPr>
            <a:lvl5pPr marL="2057400" indent="-228600" eaLnBrk="0" hangingPunct="0">
              <a:lnSpc>
                <a:spcPts val="1525"/>
              </a:lnSpc>
              <a:spcBef>
                <a:spcPct val="20000"/>
              </a:spcBef>
              <a:defRPr sz="900">
                <a:solidFill>
                  <a:schemeClr val="tx1"/>
                </a:solidFill>
                <a:latin typeface="Arial" panose="020B0604020202020204" pitchFamily="34" charset="0"/>
              </a:defRPr>
            </a:lvl5pPr>
            <a:lvl6pPr marL="25146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6pPr>
            <a:lvl7pPr marL="29718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7pPr>
            <a:lvl8pPr marL="34290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8pPr>
            <a:lvl9pPr marL="38862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9pPr>
          </a:lstStyle>
          <a:p>
            <a:pPr eaLnBrk="1" hangingPunct="1">
              <a:lnSpc>
                <a:spcPct val="100000"/>
              </a:lnSpc>
              <a:buClrTx/>
              <a:buFontTx/>
              <a:buNone/>
            </a:pPr>
            <a:r>
              <a:rPr lang="de-DE" altLang="de-DE" sz="4800" dirty="0" smtClean="0">
                <a:solidFill>
                  <a:srgbClr val="6E8296">
                    <a:lumMod val="75000"/>
                  </a:srgbClr>
                </a:solidFill>
              </a:rPr>
              <a:t>Die Ausgangssituation</a:t>
            </a:r>
            <a:endParaRPr lang="de-DE" altLang="de-DE" sz="4800" dirty="0">
              <a:solidFill>
                <a:srgbClr val="6E8296">
                  <a:lumMod val="75000"/>
                </a:srgbClr>
              </a:solidFill>
            </a:endParaRPr>
          </a:p>
        </p:txBody>
      </p:sp>
      <p:sp>
        <p:nvSpPr>
          <p:cNvPr id="4" name="Rectangle 4"/>
          <p:cNvSpPr>
            <a:spLocks noChangeArrowheads="1"/>
          </p:cNvSpPr>
          <p:nvPr/>
        </p:nvSpPr>
        <p:spPr bwMode="auto">
          <a:xfrm>
            <a:off x="83574" y="1334631"/>
            <a:ext cx="8922683" cy="2998380"/>
          </a:xfrm>
          <a:prstGeom prst="rect">
            <a:avLst/>
          </a:prstGeom>
          <a:gradFill flip="none" rotWithShape="1">
            <a:gsLst>
              <a:gs pos="12000">
                <a:schemeClr val="tx1">
                  <a:shade val="30000"/>
                  <a:satMod val="115000"/>
                  <a:tint val="66000"/>
                  <a:satMod val="160000"/>
                  <a:alpha val="0"/>
                  <a:lumMod val="27000"/>
                </a:schemeClr>
              </a:gs>
              <a:gs pos="73000">
                <a:schemeClr val="tx1">
                  <a:shade val="30000"/>
                  <a:satMod val="115000"/>
                  <a:tint val="44500"/>
                  <a:satMod val="160000"/>
                  <a:lumMod val="60000"/>
                  <a:lumOff val="40000"/>
                </a:schemeClr>
              </a:gs>
              <a:gs pos="100000">
                <a:schemeClr val="tx1">
                  <a:shade val="30000"/>
                  <a:satMod val="115000"/>
                  <a:tint val="23500"/>
                  <a:satMod val="160000"/>
                </a:schemeClr>
              </a:gs>
            </a:gsLst>
            <a:lin ang="6000000" scaled="0"/>
            <a:tileRect/>
          </a:gradFill>
          <a:ln>
            <a:noFill/>
          </a:ln>
          <a:effectLst/>
        </p:spPr>
        <p:txBody>
          <a:bodyPr wrap="none" anchor="ctr"/>
          <a:lstStyle>
            <a:lvl1pPr eaLnBrk="0" hangingPunct="0">
              <a:lnSpc>
                <a:spcPts val="2800"/>
              </a:lnSpc>
              <a:buClr>
                <a:srgbClr val="8BA4D5"/>
              </a:buClr>
              <a:buFont typeface="Wingdings" pitchFamily="2" charset="2"/>
              <a:buChar char="n"/>
              <a:defRPr sz="2000">
                <a:solidFill>
                  <a:schemeClr val="tx1"/>
                </a:solidFill>
                <a:latin typeface="Arial" pitchFamily="34" charset="0"/>
              </a:defRPr>
            </a:lvl1pPr>
            <a:lvl2pPr marL="742950" indent="-285750" eaLnBrk="0" hangingPunct="0">
              <a:lnSpc>
                <a:spcPts val="2200"/>
              </a:lnSpc>
              <a:spcBef>
                <a:spcPct val="20000"/>
              </a:spcBef>
              <a:buClr>
                <a:schemeClr val="accent2"/>
              </a:buClr>
              <a:buSzPct val="80000"/>
              <a:buFont typeface="Arial" pitchFamily="34" charset="0"/>
              <a:buChar char="–"/>
              <a:defRPr>
                <a:solidFill>
                  <a:schemeClr val="tx1"/>
                </a:solidFill>
                <a:latin typeface="Arial" pitchFamily="34" charset="0"/>
              </a:defRPr>
            </a:lvl2pPr>
            <a:lvl3pPr marL="1143000" indent="-228600" eaLnBrk="0" hangingPunct="0">
              <a:lnSpc>
                <a:spcPts val="1525"/>
              </a:lnSpc>
              <a:spcBef>
                <a:spcPct val="20000"/>
              </a:spcBef>
              <a:buChar char="•"/>
              <a:defRPr sz="1100">
                <a:solidFill>
                  <a:schemeClr val="tx1"/>
                </a:solidFill>
                <a:latin typeface="Arial" pitchFamily="34" charset="0"/>
              </a:defRPr>
            </a:lvl3pPr>
            <a:lvl4pPr marL="1600200" indent="-228600" eaLnBrk="0" hangingPunct="0">
              <a:lnSpc>
                <a:spcPts val="1525"/>
              </a:lnSpc>
              <a:spcBef>
                <a:spcPct val="20000"/>
              </a:spcBef>
              <a:defRPr sz="900">
                <a:solidFill>
                  <a:schemeClr val="tx1"/>
                </a:solidFill>
                <a:latin typeface="Arial" pitchFamily="34" charset="0"/>
              </a:defRPr>
            </a:lvl4pPr>
            <a:lvl5pPr marL="2057400" indent="-228600" eaLnBrk="0" hangingPunct="0">
              <a:lnSpc>
                <a:spcPts val="1525"/>
              </a:lnSpc>
              <a:spcBef>
                <a:spcPct val="20000"/>
              </a:spcBef>
              <a:defRPr sz="900">
                <a:solidFill>
                  <a:schemeClr val="tx1"/>
                </a:solidFill>
                <a:latin typeface="Arial" pitchFamily="34" charset="0"/>
              </a:defRPr>
            </a:lvl5pPr>
            <a:lvl6pPr marL="2514600" indent="-228600" eaLnBrk="0" fontAlgn="base" hangingPunct="0">
              <a:lnSpc>
                <a:spcPts val="1525"/>
              </a:lnSpc>
              <a:spcBef>
                <a:spcPct val="20000"/>
              </a:spcBef>
              <a:spcAft>
                <a:spcPct val="0"/>
              </a:spcAft>
              <a:defRPr sz="900">
                <a:solidFill>
                  <a:schemeClr val="tx1"/>
                </a:solidFill>
                <a:latin typeface="Arial" pitchFamily="34" charset="0"/>
              </a:defRPr>
            </a:lvl6pPr>
            <a:lvl7pPr marL="2971800" indent="-228600" eaLnBrk="0" fontAlgn="base" hangingPunct="0">
              <a:lnSpc>
                <a:spcPts val="1525"/>
              </a:lnSpc>
              <a:spcBef>
                <a:spcPct val="20000"/>
              </a:spcBef>
              <a:spcAft>
                <a:spcPct val="0"/>
              </a:spcAft>
              <a:defRPr sz="900">
                <a:solidFill>
                  <a:schemeClr val="tx1"/>
                </a:solidFill>
                <a:latin typeface="Arial" pitchFamily="34" charset="0"/>
              </a:defRPr>
            </a:lvl7pPr>
            <a:lvl8pPr marL="3429000" indent="-228600" eaLnBrk="0" fontAlgn="base" hangingPunct="0">
              <a:lnSpc>
                <a:spcPts val="1525"/>
              </a:lnSpc>
              <a:spcBef>
                <a:spcPct val="20000"/>
              </a:spcBef>
              <a:spcAft>
                <a:spcPct val="0"/>
              </a:spcAft>
              <a:defRPr sz="900">
                <a:solidFill>
                  <a:schemeClr val="tx1"/>
                </a:solidFill>
                <a:latin typeface="Arial" pitchFamily="34" charset="0"/>
              </a:defRPr>
            </a:lvl8pPr>
            <a:lvl9pPr marL="3886200" indent="-228600" eaLnBrk="0" fontAlgn="base" hangingPunct="0">
              <a:lnSpc>
                <a:spcPts val="1525"/>
              </a:lnSpc>
              <a:spcBef>
                <a:spcPct val="20000"/>
              </a:spcBef>
              <a:spcAft>
                <a:spcPct val="0"/>
              </a:spcAft>
              <a:defRPr sz="900">
                <a:solidFill>
                  <a:schemeClr val="tx1"/>
                </a:solidFill>
                <a:latin typeface="Arial" pitchFamily="34" charset="0"/>
              </a:defRPr>
            </a:lvl9pPr>
          </a:lstStyle>
          <a:p>
            <a:pPr eaLnBrk="1" hangingPunct="1">
              <a:lnSpc>
                <a:spcPct val="100000"/>
              </a:lnSpc>
              <a:buClrTx/>
              <a:buFontTx/>
              <a:buNone/>
            </a:pPr>
            <a:endParaRPr lang="de-DE" altLang="de-DE" sz="1800"/>
          </a:p>
        </p:txBody>
      </p:sp>
    </p:spTree>
    <p:extLst>
      <p:ext uri="{BB962C8B-B14F-4D97-AF65-F5344CB8AC3E}">
        <p14:creationId xmlns:p14="http://schemas.microsoft.com/office/powerpoint/2010/main" val="3311695220"/>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82379" y="1525688"/>
            <a:ext cx="7330469" cy="400110"/>
          </a:xfrm>
          <a:prstGeom prst="rect">
            <a:avLst/>
          </a:prstGeom>
          <a:noFill/>
        </p:spPr>
        <p:txBody>
          <a:bodyPr wrap="square" rtlCol="0">
            <a:spAutoFit/>
          </a:bodyPr>
          <a:lstStyle/>
          <a:p>
            <a:pPr algn="l"/>
            <a:r>
              <a:rPr lang="de-DE" sz="2000" b="0" dirty="0" smtClean="0">
                <a:solidFill>
                  <a:srgbClr val="C83C5A"/>
                </a:solidFill>
              </a:rPr>
              <a:t>Aufgaben: Der Strategiekreis</a:t>
            </a:r>
            <a:endParaRPr lang="de-DE" sz="2000" b="0" dirty="0">
              <a:solidFill>
                <a:srgbClr val="C83C5A"/>
              </a:solidFill>
            </a:endParaRPr>
          </a:p>
        </p:txBody>
      </p:sp>
      <p:sp>
        <p:nvSpPr>
          <p:cNvPr id="4" name="Textfeld 3"/>
          <p:cNvSpPr txBox="1"/>
          <p:nvPr/>
        </p:nvSpPr>
        <p:spPr>
          <a:xfrm>
            <a:off x="1170784" y="2086473"/>
            <a:ext cx="7904967" cy="3582519"/>
          </a:xfrm>
          <a:prstGeom prst="rect">
            <a:avLst/>
          </a:prstGeom>
          <a:noFill/>
        </p:spPr>
        <p:txBody>
          <a:bodyPr wrap="square" rtlCol="0">
            <a:spAutoFit/>
          </a:bodyPr>
          <a:lstStyle/>
          <a:p>
            <a:pPr algn="l"/>
            <a:r>
              <a:rPr lang="de-DE" sz="1800" b="0" dirty="0" smtClean="0">
                <a:solidFill>
                  <a:schemeClr val="accent1"/>
                </a:solidFill>
              </a:rPr>
              <a:t>… gibt </a:t>
            </a:r>
            <a:r>
              <a:rPr lang="de-DE" sz="1800" b="0" dirty="0">
                <a:solidFill>
                  <a:schemeClr val="accent1"/>
                </a:solidFill>
              </a:rPr>
              <a:t>Impulse für die strategische Ausrichtung und die </a:t>
            </a:r>
            <a:r>
              <a:rPr lang="de-DE" sz="1800" b="0" dirty="0" smtClean="0">
                <a:solidFill>
                  <a:schemeClr val="accent1"/>
                </a:solidFill>
              </a:rPr>
              <a:t>Umsetzung </a:t>
            </a:r>
            <a:r>
              <a:rPr lang="de-DE" sz="1800" b="0" dirty="0">
                <a:solidFill>
                  <a:schemeClr val="accent1"/>
                </a:solidFill>
              </a:rPr>
              <a:t>des </a:t>
            </a:r>
            <a:r>
              <a:rPr lang="de-DE" sz="1800" b="0" dirty="0" smtClean="0">
                <a:solidFill>
                  <a:schemeClr val="accent1"/>
                </a:solidFill>
              </a:rPr>
              <a:t>gemeinsamen </a:t>
            </a:r>
            <a:r>
              <a:rPr lang="de-DE" sz="1800" b="0" dirty="0">
                <a:solidFill>
                  <a:schemeClr val="accent1"/>
                </a:solidFill>
              </a:rPr>
              <a:t>Transfer zu den KMU und bringt Maßnahmen auf den Weg, wie die Idee der Kooperation vor Ort wirkungsvoller ins Bewusstsein und in die Handlungen aller Berater*innen der Partner verankert werden kann.</a:t>
            </a:r>
          </a:p>
          <a:p>
            <a:pPr algn="l"/>
            <a:r>
              <a:rPr lang="de-DE" sz="1800" b="0" dirty="0" smtClean="0">
                <a:solidFill>
                  <a:schemeClr val="accent1"/>
                </a:solidFill>
              </a:rPr>
              <a:t>… bietet </a:t>
            </a:r>
            <a:r>
              <a:rPr lang="de-DE" sz="1800" b="0" dirty="0">
                <a:solidFill>
                  <a:schemeClr val="accent1"/>
                </a:solidFill>
              </a:rPr>
              <a:t>die Möglichkeit wesentliche Aktivitäten einzelner Partner vorstellen zu können und gemeinsam zu überlegen, welchen Nutzen alle davon haben beziehungsweise wer wie in diese Aktivitäten einbezogen werden kann</a:t>
            </a:r>
          </a:p>
          <a:p>
            <a:pPr algn="l"/>
            <a:r>
              <a:rPr lang="de-DE" sz="1800" b="0" dirty="0" smtClean="0">
                <a:solidFill>
                  <a:schemeClr val="accent1"/>
                </a:solidFill>
              </a:rPr>
              <a:t>… ermöglicht</a:t>
            </a:r>
            <a:r>
              <a:rPr lang="de-DE" sz="1800" b="0" dirty="0">
                <a:solidFill>
                  <a:schemeClr val="accent1"/>
                </a:solidFill>
              </a:rPr>
              <a:t>, Erfahrungen im Transfer zu den KMU offen </a:t>
            </a:r>
            <a:r>
              <a:rPr lang="de-DE" sz="1800" b="0" dirty="0" smtClean="0">
                <a:solidFill>
                  <a:schemeClr val="accent1"/>
                </a:solidFill>
              </a:rPr>
              <a:t>auszutauschen </a:t>
            </a:r>
            <a:r>
              <a:rPr lang="de-DE" sz="1800" b="0" dirty="0">
                <a:solidFill>
                  <a:schemeClr val="accent1"/>
                </a:solidFill>
              </a:rPr>
              <a:t>und über die tatsächlichen Anforderungen und notwendigen Lösungen für KMU sprechen zu können.</a:t>
            </a:r>
          </a:p>
          <a:p>
            <a:pPr algn="l"/>
            <a:r>
              <a:rPr lang="de-DE" sz="1800" b="0" dirty="0" smtClean="0">
                <a:solidFill>
                  <a:schemeClr val="accent1"/>
                </a:solidFill>
              </a:rPr>
              <a:t>… ermöglicht </a:t>
            </a:r>
            <a:r>
              <a:rPr lang="de-DE" sz="1800" b="0" dirty="0">
                <a:solidFill>
                  <a:schemeClr val="accent1"/>
                </a:solidFill>
              </a:rPr>
              <a:t>es über Parallelstrukturen zu sprechen und gemeinsam zu überlegen, wie diese vermeiden werden können.</a:t>
            </a:r>
            <a:endParaRPr lang="de-DE" sz="1800" b="0" dirty="0" smtClean="0">
              <a:solidFill>
                <a:schemeClr val="accent1"/>
              </a:solidFill>
            </a:endParaRPr>
          </a:p>
        </p:txBody>
      </p:sp>
      <p:sp>
        <p:nvSpPr>
          <p:cNvPr id="8" name="Pfeil nach rechts 7"/>
          <p:cNvSpPr/>
          <p:nvPr/>
        </p:nvSpPr>
        <p:spPr>
          <a:xfrm>
            <a:off x="682379" y="2156341"/>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Pfeil nach rechts 9"/>
          <p:cNvSpPr/>
          <p:nvPr/>
        </p:nvSpPr>
        <p:spPr>
          <a:xfrm>
            <a:off x="682379" y="3236792"/>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rechts 10"/>
          <p:cNvSpPr/>
          <p:nvPr/>
        </p:nvSpPr>
        <p:spPr>
          <a:xfrm>
            <a:off x="682379" y="4132351"/>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Pfeil nach rechts 11"/>
          <p:cNvSpPr/>
          <p:nvPr/>
        </p:nvSpPr>
        <p:spPr>
          <a:xfrm>
            <a:off x="682379" y="5035382"/>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tangle 17"/>
          <p:cNvSpPr txBox="1">
            <a:spLocks noChangeArrowheads="1"/>
          </p:cNvSpPr>
          <p:nvPr/>
        </p:nvSpPr>
        <p:spPr bwMode="auto">
          <a:xfrm>
            <a:off x="759091" y="393199"/>
            <a:ext cx="702854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a:lstStyle>
          <a:p>
            <a:pPr>
              <a:buFontTx/>
            </a:pPr>
            <a:r>
              <a:rPr lang="de-DE" altLang="de-DE" sz="2800" b="0" dirty="0" smtClean="0"/>
              <a:t>Grundlegende strategische </a:t>
            </a:r>
            <a:br>
              <a:rPr lang="de-DE" altLang="de-DE" sz="2800" b="0" dirty="0" smtClean="0"/>
            </a:br>
            <a:r>
              <a:rPr lang="de-DE" altLang="de-DE" sz="2800" b="0" dirty="0" smtClean="0"/>
              <a:t>Zielvorstellung: Strategiekreis</a:t>
            </a:r>
          </a:p>
        </p:txBody>
      </p:sp>
    </p:spTree>
    <p:extLst>
      <p:ext uri="{BB962C8B-B14F-4D97-AF65-F5344CB8AC3E}">
        <p14:creationId xmlns:p14="http://schemas.microsoft.com/office/powerpoint/2010/main" val="1273944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82379" y="1525688"/>
            <a:ext cx="7330469" cy="400110"/>
          </a:xfrm>
          <a:prstGeom prst="rect">
            <a:avLst/>
          </a:prstGeom>
          <a:noFill/>
        </p:spPr>
        <p:txBody>
          <a:bodyPr wrap="square" rtlCol="0">
            <a:spAutoFit/>
          </a:bodyPr>
          <a:lstStyle/>
          <a:p>
            <a:pPr algn="l"/>
            <a:r>
              <a:rPr lang="de-DE" sz="2000" b="0" dirty="0" smtClean="0">
                <a:solidFill>
                  <a:srgbClr val="C83C5A"/>
                </a:solidFill>
              </a:rPr>
              <a:t>Rahmenbedingungen des Strategiekreises</a:t>
            </a:r>
            <a:endParaRPr lang="de-DE" sz="2000" b="0" dirty="0">
              <a:solidFill>
                <a:srgbClr val="C83C5A"/>
              </a:solidFill>
            </a:endParaRPr>
          </a:p>
        </p:txBody>
      </p:sp>
      <p:sp>
        <p:nvSpPr>
          <p:cNvPr id="4" name="Textfeld 3"/>
          <p:cNvSpPr txBox="1"/>
          <p:nvPr/>
        </p:nvSpPr>
        <p:spPr>
          <a:xfrm>
            <a:off x="1170785" y="2177385"/>
            <a:ext cx="6616856" cy="1865126"/>
          </a:xfrm>
          <a:prstGeom prst="rect">
            <a:avLst/>
          </a:prstGeom>
          <a:noFill/>
        </p:spPr>
        <p:txBody>
          <a:bodyPr wrap="square" rtlCol="0">
            <a:spAutoFit/>
          </a:bodyPr>
          <a:lstStyle/>
          <a:p>
            <a:pPr algn="l"/>
            <a:r>
              <a:rPr lang="de-DE" sz="1800" b="0" dirty="0">
                <a:solidFill>
                  <a:schemeClr val="accent1"/>
                </a:solidFill>
              </a:rPr>
              <a:t>H</a:t>
            </a:r>
            <a:r>
              <a:rPr lang="de-DE" sz="1800" b="0" dirty="0" smtClean="0">
                <a:solidFill>
                  <a:schemeClr val="accent1"/>
                </a:solidFill>
              </a:rPr>
              <a:t>at </a:t>
            </a:r>
            <a:r>
              <a:rPr lang="de-DE" sz="1800" b="0" dirty="0">
                <a:solidFill>
                  <a:schemeClr val="accent1"/>
                </a:solidFill>
              </a:rPr>
              <a:t>ein Koordinierungsteam, das die Sitzungen vorbereitet und </a:t>
            </a:r>
            <a:r>
              <a:rPr lang="de-DE" sz="1800" b="0" dirty="0" smtClean="0">
                <a:solidFill>
                  <a:schemeClr val="accent1"/>
                </a:solidFill>
              </a:rPr>
              <a:t>durchführt.</a:t>
            </a:r>
          </a:p>
          <a:p>
            <a:pPr algn="l"/>
            <a:r>
              <a:rPr lang="de-DE" sz="1800" b="0" dirty="0" smtClean="0">
                <a:solidFill>
                  <a:schemeClr val="accent1"/>
                </a:solidFill>
              </a:rPr>
              <a:t>Die </a:t>
            </a:r>
            <a:r>
              <a:rPr lang="de-DE" sz="1800" b="0" dirty="0">
                <a:solidFill>
                  <a:schemeClr val="accent1"/>
                </a:solidFill>
              </a:rPr>
              <a:t>Akteure des Koordinierungsteams </a:t>
            </a:r>
            <a:r>
              <a:rPr lang="de-DE" sz="1800" b="0" dirty="0" smtClean="0">
                <a:solidFill>
                  <a:schemeClr val="accent1"/>
                </a:solidFill>
              </a:rPr>
              <a:t>sollten in </a:t>
            </a:r>
            <a:r>
              <a:rPr lang="de-DE" sz="1800" b="0" dirty="0">
                <a:solidFill>
                  <a:schemeClr val="accent1"/>
                </a:solidFill>
              </a:rPr>
              <a:t>das Kuratorium der Stiftung aufgenommen </a:t>
            </a:r>
            <a:r>
              <a:rPr lang="de-DE" sz="1800" b="0" dirty="0" smtClean="0">
                <a:solidFill>
                  <a:schemeClr val="accent1"/>
                </a:solidFill>
              </a:rPr>
              <a:t>werden – </a:t>
            </a:r>
            <a:r>
              <a:rPr lang="de-DE" sz="1800" b="0" dirty="0">
                <a:solidFill>
                  <a:schemeClr val="accent1"/>
                </a:solidFill>
              </a:rPr>
              <a:t>als Kontrollgremium über Mittelverwendung. </a:t>
            </a:r>
            <a:endParaRPr lang="de-DE" sz="1800" b="0" dirty="0" smtClean="0">
              <a:solidFill>
                <a:schemeClr val="accent1"/>
              </a:solidFill>
            </a:endParaRPr>
          </a:p>
          <a:p>
            <a:pPr algn="l"/>
            <a:r>
              <a:rPr lang="de-DE" sz="1800" b="0" dirty="0">
                <a:solidFill>
                  <a:schemeClr val="accent1"/>
                </a:solidFill>
              </a:rPr>
              <a:t>D</a:t>
            </a:r>
            <a:r>
              <a:rPr lang="de-DE" sz="1800" b="0" dirty="0" smtClean="0">
                <a:solidFill>
                  <a:schemeClr val="accent1"/>
                </a:solidFill>
              </a:rPr>
              <a:t>er </a:t>
            </a:r>
            <a:r>
              <a:rPr lang="de-DE" sz="1800" b="0" dirty="0">
                <a:solidFill>
                  <a:schemeClr val="accent1"/>
                </a:solidFill>
              </a:rPr>
              <a:t>Strategiekreis tagt ein-/zweimal jährlich.</a:t>
            </a:r>
            <a:endParaRPr lang="de-DE" sz="1800" b="0" dirty="0" smtClean="0">
              <a:solidFill>
                <a:schemeClr val="accent1"/>
              </a:solidFill>
            </a:endParaRPr>
          </a:p>
        </p:txBody>
      </p:sp>
      <p:sp>
        <p:nvSpPr>
          <p:cNvPr id="8" name="Pfeil nach rechts 7"/>
          <p:cNvSpPr/>
          <p:nvPr/>
        </p:nvSpPr>
        <p:spPr>
          <a:xfrm>
            <a:off x="682379" y="2156341"/>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Pfeil nach rechts 9"/>
          <p:cNvSpPr/>
          <p:nvPr/>
        </p:nvSpPr>
        <p:spPr>
          <a:xfrm>
            <a:off x="682379" y="2800056"/>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rechts 10"/>
          <p:cNvSpPr/>
          <p:nvPr/>
        </p:nvSpPr>
        <p:spPr>
          <a:xfrm>
            <a:off x="682379" y="3627375"/>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tangle 17"/>
          <p:cNvSpPr txBox="1">
            <a:spLocks noChangeArrowheads="1"/>
          </p:cNvSpPr>
          <p:nvPr/>
        </p:nvSpPr>
        <p:spPr bwMode="auto">
          <a:xfrm>
            <a:off x="759091" y="393199"/>
            <a:ext cx="702854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a:lstStyle>
          <a:p>
            <a:pPr>
              <a:buFontTx/>
            </a:pPr>
            <a:r>
              <a:rPr lang="de-DE" altLang="de-DE" sz="2800" b="0" dirty="0" smtClean="0"/>
              <a:t>Grundlegende strategische </a:t>
            </a:r>
            <a:br>
              <a:rPr lang="de-DE" altLang="de-DE" sz="2800" b="0" dirty="0" smtClean="0"/>
            </a:br>
            <a:r>
              <a:rPr lang="de-DE" altLang="de-DE" sz="2800" b="0" dirty="0" smtClean="0"/>
              <a:t>Zielvorstellung: Strategiekreis</a:t>
            </a:r>
          </a:p>
        </p:txBody>
      </p:sp>
    </p:spTree>
    <p:extLst>
      <p:ext uri="{BB962C8B-B14F-4D97-AF65-F5344CB8AC3E}">
        <p14:creationId xmlns:p14="http://schemas.microsoft.com/office/powerpoint/2010/main" val="3578222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63775" y="582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chemeClr val="tx1"/>
                </a:solidFill>
                <a:effectLst/>
                <a:latin typeface="Arial" pitchFamily="34" charset="0"/>
                <a:ea typeface="Calibri" pitchFamily="34" charset="0"/>
                <a:cs typeface="Arial" pitchFamily="34" charset="0"/>
              </a:rPr>
              <a:t>Koordinationsteam</a:t>
            </a:r>
            <a:endParaRPr kumimoji="0" lang="de-DE" altLang="de-DE"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chemeClr val="tx1"/>
                </a:solidFill>
                <a:effectLst/>
                <a:latin typeface="Arial" pitchFamily="34" charset="0"/>
                <a:ea typeface="Calibri" pitchFamily="34" charset="0"/>
                <a:cs typeface="Arial" pitchFamily="34" charset="0"/>
              </a:rPr>
              <a:t>Teilnehmer</a:t>
            </a:r>
            <a:r>
              <a:rPr kumimoji="0" lang="de-DE" altLang="de-DE"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de-DE" altLang="de-DE"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5366" name="Rectangle 17"/>
          <p:cNvSpPr>
            <a:spLocks noGrp="1" noChangeArrowheads="1"/>
          </p:cNvSpPr>
          <p:nvPr>
            <p:ph type="title" idx="4294967295"/>
          </p:nvPr>
        </p:nvSpPr>
        <p:spPr>
          <a:xfrm rot="5400000">
            <a:off x="6313734" y="3559477"/>
            <a:ext cx="4399761" cy="644525"/>
          </a:xfrm>
          <a:prstGeom prst="rect">
            <a:avLst/>
          </a:prstGeom>
          <a:solidFill>
            <a:schemeClr val="tx2"/>
          </a:solidFill>
        </p:spPr>
        <p:txBody>
          <a:bodyPr/>
          <a:lstStyle/>
          <a:p>
            <a:pPr eaLnBrk="1" hangingPunct="1"/>
            <a:r>
              <a:rPr lang="de-DE" altLang="de-DE" sz="2800" b="0" dirty="0" smtClean="0"/>
              <a:t>       OM-Strategiekreis</a:t>
            </a:r>
          </a:p>
        </p:txBody>
      </p:sp>
      <p:sp>
        <p:nvSpPr>
          <p:cNvPr id="7" name="Rechteck 6"/>
          <p:cNvSpPr/>
          <p:nvPr/>
        </p:nvSpPr>
        <p:spPr>
          <a:xfrm>
            <a:off x="6400804" y="140150"/>
            <a:ext cx="2639793" cy="114274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76" y="112853"/>
            <a:ext cx="7610052" cy="6635965"/>
          </a:xfrm>
          <a:prstGeom prst="rect">
            <a:avLst/>
          </a:prstGeom>
        </p:spPr>
      </p:pic>
    </p:spTree>
    <p:extLst>
      <p:ext uri="{BB962C8B-B14F-4D97-AF65-F5344CB8AC3E}">
        <p14:creationId xmlns:p14="http://schemas.microsoft.com/office/powerpoint/2010/main" val="628544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7"/>
          <p:cNvSpPr>
            <a:spLocks noGrp="1" noChangeArrowheads="1"/>
          </p:cNvSpPr>
          <p:nvPr>
            <p:ph type="title" idx="4294967295"/>
          </p:nvPr>
        </p:nvSpPr>
        <p:spPr>
          <a:xfrm>
            <a:off x="759091" y="393199"/>
            <a:ext cx="7028549" cy="644525"/>
          </a:xfrm>
          <a:prstGeom prst="rect">
            <a:avLst/>
          </a:prstGeom>
          <a:noFill/>
        </p:spPr>
        <p:txBody>
          <a:bodyPr/>
          <a:lstStyle/>
          <a:p>
            <a:r>
              <a:rPr lang="de-DE" altLang="de-DE" sz="2800" b="0" dirty="0"/>
              <a:t>Weitere strategische Aspekte der Weiterentwicklung der OM</a:t>
            </a:r>
            <a:endParaRPr lang="de-DE" altLang="de-DE" sz="2800" b="0" dirty="0" smtClean="0"/>
          </a:p>
        </p:txBody>
      </p:sp>
      <p:sp>
        <p:nvSpPr>
          <p:cNvPr id="22" name="Textfeld 21"/>
          <p:cNvSpPr txBox="1"/>
          <p:nvPr/>
        </p:nvSpPr>
        <p:spPr>
          <a:xfrm>
            <a:off x="750635" y="1419369"/>
            <a:ext cx="7874749" cy="4844403"/>
          </a:xfrm>
          <a:prstGeom prst="rect">
            <a:avLst/>
          </a:prstGeom>
          <a:noFill/>
        </p:spPr>
        <p:txBody>
          <a:bodyPr wrap="square" rtlCol="0">
            <a:spAutoFit/>
          </a:bodyPr>
          <a:lstStyle/>
          <a:p>
            <a:pPr marL="0" lvl="1" algn="l">
              <a:spcAft>
                <a:spcPts val="1200"/>
              </a:spcAft>
            </a:pPr>
            <a:r>
              <a:rPr lang="de-DE" sz="1600" b="0" dirty="0">
                <a:solidFill>
                  <a:srgbClr val="C83C5A"/>
                </a:solidFill>
              </a:rPr>
              <a:t>Weitere strategische Aspekte der Weiterentwicklung der OM:</a:t>
            </a:r>
            <a:endParaRPr lang="de-DE" sz="1600" b="0" dirty="0" smtClean="0">
              <a:solidFill>
                <a:srgbClr val="C83C5A"/>
              </a:solidFill>
            </a:endParaRPr>
          </a:p>
          <a:p>
            <a:pPr lvl="1" indent="-457200" algn="l">
              <a:spcAft>
                <a:spcPts val="1200"/>
              </a:spcAft>
              <a:buFont typeface="Arial" charset="0"/>
              <a:buAutoNum type="arabicPeriod"/>
            </a:pPr>
            <a:r>
              <a:rPr lang="de-DE" sz="1600" b="0" dirty="0">
                <a:solidFill>
                  <a:schemeClr val="accent1"/>
                </a:solidFill>
              </a:rPr>
              <a:t>Die OM </a:t>
            </a:r>
            <a:r>
              <a:rPr lang="de-DE" sz="1600" b="0" dirty="0" smtClean="0">
                <a:solidFill>
                  <a:schemeClr val="accent1"/>
                </a:solidFill>
              </a:rPr>
              <a:t>weiter als </a:t>
            </a:r>
            <a:r>
              <a:rPr lang="de-DE" sz="1600" b="0" dirty="0">
                <a:solidFill>
                  <a:srgbClr val="C83C5A"/>
                </a:solidFill>
              </a:rPr>
              <a:t>Umsetzungsraum für innovatives Gestaltungswissen aus Forschung und Praxis </a:t>
            </a:r>
            <a:r>
              <a:rPr lang="de-DE" sz="1600" b="0" dirty="0">
                <a:solidFill>
                  <a:schemeClr val="accent1"/>
                </a:solidFill>
              </a:rPr>
              <a:t>stärken. Forschungsergebnisse in die Handlungen der </a:t>
            </a:r>
            <a:r>
              <a:rPr lang="de-DE" sz="1600" b="0" dirty="0" smtClean="0">
                <a:solidFill>
                  <a:schemeClr val="accent1"/>
                </a:solidFill>
              </a:rPr>
              <a:t>Berater*Innen </a:t>
            </a:r>
            <a:r>
              <a:rPr lang="de-DE" sz="1600" b="0" dirty="0">
                <a:solidFill>
                  <a:schemeClr val="accent1"/>
                </a:solidFill>
              </a:rPr>
              <a:t>implementieren und </a:t>
            </a:r>
            <a:r>
              <a:rPr lang="de-DE" sz="1600" b="0" dirty="0" smtClean="0">
                <a:solidFill>
                  <a:schemeClr val="accent1"/>
                </a:solidFill>
              </a:rPr>
              <a:t>wirkungsvoller für </a:t>
            </a:r>
            <a:r>
              <a:rPr lang="de-DE" sz="1600" b="0" dirty="0">
                <a:solidFill>
                  <a:schemeClr val="accent1"/>
                </a:solidFill>
              </a:rPr>
              <a:t>KMU </a:t>
            </a:r>
            <a:r>
              <a:rPr lang="de-DE" sz="1600" b="0" dirty="0" smtClean="0">
                <a:solidFill>
                  <a:schemeClr val="accent1"/>
                </a:solidFill>
              </a:rPr>
              <a:t>aufbereiten (um Gap zwischen Forschungsergebnissen und KMU-Alltag etwas zu verkleinern). Dazu die bestehenden Ansätze der OM-Fachgruppen weiter ausbauen.</a:t>
            </a:r>
            <a:endParaRPr lang="de-DE" sz="1600" b="0" dirty="0">
              <a:solidFill>
                <a:schemeClr val="accent1"/>
              </a:solidFill>
            </a:endParaRPr>
          </a:p>
          <a:p>
            <a:pPr lvl="1" indent="-457200" algn="l">
              <a:spcAft>
                <a:spcPts val="1200"/>
              </a:spcAft>
              <a:buFont typeface="Arial" charset="0"/>
              <a:buAutoNum type="arabicPeriod"/>
            </a:pPr>
            <a:r>
              <a:rPr lang="de-DE" sz="1600" b="0" dirty="0" smtClean="0">
                <a:solidFill>
                  <a:schemeClr val="accent1"/>
                </a:solidFill>
              </a:rPr>
              <a:t>Die </a:t>
            </a:r>
            <a:r>
              <a:rPr lang="de-DE" sz="1600" b="0" dirty="0">
                <a:solidFill>
                  <a:schemeClr val="accent1"/>
                </a:solidFill>
              </a:rPr>
              <a:t>Bedeutung des </a:t>
            </a:r>
            <a:r>
              <a:rPr lang="de-DE" sz="1600" b="0" dirty="0">
                <a:solidFill>
                  <a:srgbClr val="C83C5A"/>
                </a:solidFill>
              </a:rPr>
              <a:t>Mittelstands</a:t>
            </a:r>
            <a:r>
              <a:rPr lang="de-DE" sz="1600" b="0" dirty="0">
                <a:solidFill>
                  <a:srgbClr val="C00000"/>
                </a:solidFill>
              </a:rPr>
              <a:t> </a:t>
            </a:r>
            <a:r>
              <a:rPr lang="de-DE" sz="1600" b="0" dirty="0">
                <a:solidFill>
                  <a:schemeClr val="accent1"/>
                </a:solidFill>
              </a:rPr>
              <a:t>als Basis für Wettbewerbsfähigkeit unserer Wirtschaft, aber auch </a:t>
            </a:r>
            <a:r>
              <a:rPr lang="de-DE" sz="1600" b="0" dirty="0">
                <a:solidFill>
                  <a:srgbClr val="C83C5A"/>
                </a:solidFill>
              </a:rPr>
              <a:t>als Förderer demokratischen </a:t>
            </a:r>
            <a:r>
              <a:rPr lang="de-DE" sz="1600" b="0" dirty="0" smtClean="0">
                <a:solidFill>
                  <a:srgbClr val="C83C5A"/>
                </a:solidFill>
              </a:rPr>
              <a:t>Bewusstseins </a:t>
            </a:r>
            <a:r>
              <a:rPr lang="de-DE" sz="1600" b="0" dirty="0" smtClean="0">
                <a:solidFill>
                  <a:schemeClr val="accent1"/>
                </a:solidFill>
              </a:rPr>
              <a:t>positionieren. Diese Idee weiter sprachfähig machen.</a:t>
            </a:r>
          </a:p>
          <a:p>
            <a:pPr lvl="1" indent="-457200" algn="l">
              <a:spcAft>
                <a:spcPts val="1200"/>
              </a:spcAft>
              <a:buFont typeface="Arial" charset="0"/>
              <a:buAutoNum type="arabicPeriod"/>
            </a:pPr>
            <a:r>
              <a:rPr lang="de-DE" sz="1600" b="0" dirty="0" smtClean="0">
                <a:solidFill>
                  <a:srgbClr val="C83C5A"/>
                </a:solidFill>
              </a:rPr>
              <a:t>Bestehende OM-Netzwerke und weitere regionale Netzwerke </a:t>
            </a:r>
            <a:r>
              <a:rPr lang="de-DE" sz="1600" b="0" dirty="0" smtClean="0">
                <a:solidFill>
                  <a:schemeClr val="accent1"/>
                </a:solidFill>
              </a:rPr>
              <a:t>der OM-Partner </a:t>
            </a:r>
            <a:r>
              <a:rPr lang="de-DE" sz="1600" b="0" dirty="0" smtClean="0">
                <a:solidFill>
                  <a:srgbClr val="C83C5A"/>
                </a:solidFill>
              </a:rPr>
              <a:t>effektiver </a:t>
            </a:r>
            <a:r>
              <a:rPr lang="de-DE" sz="1600" b="0" dirty="0" smtClean="0">
                <a:solidFill>
                  <a:schemeClr val="accent1"/>
                </a:solidFill>
              </a:rPr>
              <a:t>in die </a:t>
            </a:r>
            <a:r>
              <a:rPr lang="de-DE" sz="1600" b="0" dirty="0">
                <a:solidFill>
                  <a:schemeClr val="accent1"/>
                </a:solidFill>
              </a:rPr>
              <a:t>koordinierte und optimierte </a:t>
            </a:r>
            <a:r>
              <a:rPr lang="de-DE" sz="1600" b="0" dirty="0" smtClean="0">
                <a:solidFill>
                  <a:schemeClr val="accent1"/>
                </a:solidFill>
              </a:rPr>
              <a:t>Unterstützung kleiner </a:t>
            </a:r>
            <a:r>
              <a:rPr lang="de-DE" sz="1600" b="0" dirty="0">
                <a:solidFill>
                  <a:schemeClr val="accent1"/>
                </a:solidFill>
              </a:rPr>
              <a:t>und mittlerer </a:t>
            </a:r>
            <a:r>
              <a:rPr lang="de-DE" sz="1600" b="0" dirty="0" smtClean="0">
                <a:solidFill>
                  <a:schemeClr val="accent1"/>
                </a:solidFill>
              </a:rPr>
              <a:t>Betriebe </a:t>
            </a:r>
            <a:r>
              <a:rPr lang="de-DE" sz="1600" b="0" dirty="0" smtClean="0">
                <a:solidFill>
                  <a:srgbClr val="C83C5A"/>
                </a:solidFill>
              </a:rPr>
              <a:t>einbinden</a:t>
            </a:r>
            <a:r>
              <a:rPr lang="de-DE" sz="1600" b="0" dirty="0" smtClean="0">
                <a:solidFill>
                  <a:schemeClr val="accent1"/>
                </a:solidFill>
              </a:rPr>
              <a:t>. </a:t>
            </a:r>
            <a:r>
              <a:rPr lang="de-DE" sz="1600" b="0" dirty="0">
                <a:solidFill>
                  <a:schemeClr val="accent1"/>
                </a:solidFill>
              </a:rPr>
              <a:t>Zum Beispiel enger mit dem Innovationsbüro Fachkräfte für die Region/DIHK kooperieren, um auch hier Energien zu bündeln</a:t>
            </a:r>
            <a:r>
              <a:rPr lang="de-DE" sz="1600" b="0" dirty="0" smtClean="0">
                <a:solidFill>
                  <a:schemeClr val="accent1"/>
                </a:solidFill>
              </a:rPr>
              <a:t>.</a:t>
            </a:r>
          </a:p>
          <a:p>
            <a:pPr lvl="1" indent="-457200" algn="l">
              <a:spcAft>
                <a:spcPts val="1200"/>
              </a:spcAft>
              <a:buFont typeface="Arial" charset="0"/>
              <a:buAutoNum type="arabicPeriod"/>
            </a:pPr>
            <a:r>
              <a:rPr lang="de-DE" sz="1600" b="0" dirty="0">
                <a:solidFill>
                  <a:schemeClr val="accent1"/>
                </a:solidFill>
              </a:rPr>
              <a:t>Ein Konzept entwickeln, wie mit Hilfe der Stiftung </a:t>
            </a:r>
            <a:r>
              <a:rPr lang="de-DE" sz="1600" b="0" dirty="0">
                <a:solidFill>
                  <a:srgbClr val="C83C5A"/>
                </a:solidFill>
              </a:rPr>
              <a:t>mittelfristig ein gemeinsames unabhängiges Finanzierungskonzept</a:t>
            </a:r>
            <a:r>
              <a:rPr lang="de-DE" sz="1600" b="0" dirty="0">
                <a:solidFill>
                  <a:schemeClr val="accent1"/>
                </a:solidFill>
              </a:rPr>
              <a:t> für die gemeinsamen Aktivitäten </a:t>
            </a:r>
            <a:r>
              <a:rPr lang="de-DE" sz="1600" b="0" dirty="0" smtClean="0">
                <a:solidFill>
                  <a:schemeClr val="accent1"/>
                </a:solidFill>
              </a:rPr>
              <a:t>realisiert </a:t>
            </a:r>
            <a:r>
              <a:rPr lang="de-DE" sz="1600" b="0" dirty="0">
                <a:solidFill>
                  <a:schemeClr val="accent1"/>
                </a:solidFill>
              </a:rPr>
              <a:t>werden kann. </a:t>
            </a:r>
          </a:p>
        </p:txBody>
      </p:sp>
    </p:spTree>
    <p:extLst>
      <p:ext uri="{BB962C8B-B14F-4D97-AF65-F5344CB8AC3E}">
        <p14:creationId xmlns:p14="http://schemas.microsoft.com/office/powerpoint/2010/main" val="2107177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txBox="1">
            <a:spLocks noChangeArrowheads="1"/>
          </p:cNvSpPr>
          <p:nvPr/>
        </p:nvSpPr>
        <p:spPr bwMode="auto">
          <a:xfrm>
            <a:off x="759091" y="393199"/>
            <a:ext cx="702854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a:lstStyle>
          <a:p>
            <a:pPr>
              <a:buFontTx/>
            </a:pPr>
            <a:r>
              <a:rPr lang="de-DE" altLang="de-DE" sz="2800" b="0" dirty="0" smtClean="0"/>
              <a:t>Aktuelle Aktivitäten der Stiftung</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70" y="1352777"/>
            <a:ext cx="2044700" cy="1358900"/>
          </a:xfrm>
          <a:prstGeom prst="rect">
            <a:avLst/>
          </a:prstGeom>
        </p:spPr>
      </p:pic>
      <p:sp>
        <p:nvSpPr>
          <p:cNvPr id="4" name="Textfeld 3"/>
          <p:cNvSpPr txBox="1"/>
          <p:nvPr/>
        </p:nvSpPr>
        <p:spPr>
          <a:xfrm>
            <a:off x="1082948" y="2884873"/>
            <a:ext cx="8061052" cy="3668697"/>
          </a:xfrm>
          <a:prstGeom prst="rect">
            <a:avLst/>
          </a:prstGeom>
          <a:noFill/>
        </p:spPr>
        <p:txBody>
          <a:bodyPr wrap="square" rtlCol="0">
            <a:spAutoFit/>
          </a:bodyPr>
          <a:lstStyle/>
          <a:p>
            <a:pPr algn="l">
              <a:spcAft>
                <a:spcPts val="600"/>
              </a:spcAft>
            </a:pPr>
            <a:r>
              <a:rPr lang="de-DE" sz="1800" b="0" dirty="0" smtClean="0">
                <a:solidFill>
                  <a:schemeClr val="accent1"/>
                </a:solidFill>
              </a:rPr>
              <a:t>Übertragung der ausschließlichen Nutzungsrechte aller OM-Praxis-Checks, prädemo-Factsheets und Arbeit 4.0 Umsetzungshilfen an die Stiftung. Stiftung damit auch Besitzer der URLs.</a:t>
            </a:r>
          </a:p>
          <a:p>
            <a:pPr algn="l">
              <a:spcAft>
                <a:spcPts val="600"/>
              </a:spcAft>
            </a:pPr>
            <a:r>
              <a:rPr lang="de-DE" sz="1800" b="0" dirty="0" smtClean="0">
                <a:solidFill>
                  <a:schemeClr val="accent1"/>
                </a:solidFill>
              </a:rPr>
              <a:t>Beteiligung an Projekt </a:t>
            </a:r>
            <a:r>
              <a:rPr lang="de-DE" sz="1800" b="0" dirty="0" err="1" smtClean="0">
                <a:solidFill>
                  <a:schemeClr val="accent1"/>
                </a:solidFill>
              </a:rPr>
              <a:t>GeZu</a:t>
            </a:r>
            <a:r>
              <a:rPr lang="de-DE" sz="1800" b="0" dirty="0" smtClean="0">
                <a:solidFill>
                  <a:schemeClr val="accent1"/>
                </a:solidFill>
              </a:rPr>
              <a:t> 4.0 – Anstellung von A. Stockinger (3/4-Stelle)</a:t>
            </a:r>
          </a:p>
          <a:p>
            <a:pPr algn="l">
              <a:spcAft>
                <a:spcPts val="600"/>
              </a:spcAft>
            </a:pPr>
            <a:r>
              <a:rPr lang="de-DE" sz="1800" b="0" dirty="0" smtClean="0">
                <a:solidFill>
                  <a:schemeClr val="accent1"/>
                </a:solidFill>
              </a:rPr>
              <a:t>Gespräch mit DBU (Deutsche Bundesstiftung Umwelt) &gt; Aufforderung: Projektantrag für OM-Potenzialanalyse </a:t>
            </a:r>
            <a:r>
              <a:rPr lang="de-DE" sz="1800" b="0" dirty="0">
                <a:solidFill>
                  <a:schemeClr val="accent1"/>
                </a:solidFill>
              </a:rPr>
              <a:t> </a:t>
            </a:r>
            <a:r>
              <a:rPr lang="de-DE" sz="1800" b="0" dirty="0" smtClean="0">
                <a:solidFill>
                  <a:schemeClr val="accent1"/>
                </a:solidFill>
              </a:rPr>
              <a:t>betrieblicher Umweltschutz</a:t>
            </a:r>
          </a:p>
          <a:p>
            <a:pPr algn="l">
              <a:spcAft>
                <a:spcPts val="600"/>
              </a:spcAft>
            </a:pPr>
            <a:r>
              <a:rPr lang="de-DE" sz="1800" b="0" dirty="0" smtClean="0">
                <a:solidFill>
                  <a:schemeClr val="accent1"/>
                </a:solidFill>
              </a:rPr>
              <a:t>Projektidee „Mittelstand fördert demokratisches Bewusstsein“ – Über BBE wird Bosch-Stiftung/ Körber Stiftung für Grundlagenprojekt angesprochen plus erste </a:t>
            </a:r>
            <a:r>
              <a:rPr lang="de-DE" sz="1800" b="0" dirty="0">
                <a:solidFill>
                  <a:schemeClr val="accent1"/>
                </a:solidFill>
              </a:rPr>
              <a:t>G</a:t>
            </a:r>
            <a:r>
              <a:rPr lang="de-DE" sz="1800" b="0" dirty="0" smtClean="0">
                <a:solidFill>
                  <a:schemeClr val="accent1"/>
                </a:solidFill>
              </a:rPr>
              <a:t>espräche zur Gründung eines „Club </a:t>
            </a:r>
            <a:r>
              <a:rPr lang="de-DE" sz="1800" b="0" dirty="0" err="1" smtClean="0">
                <a:solidFill>
                  <a:schemeClr val="accent1"/>
                </a:solidFill>
              </a:rPr>
              <a:t>of</a:t>
            </a:r>
            <a:r>
              <a:rPr lang="de-DE" sz="1800" b="0" dirty="0" smtClean="0">
                <a:solidFill>
                  <a:schemeClr val="accent1"/>
                </a:solidFill>
              </a:rPr>
              <a:t> Heidelberg“ für größere Mittelständler zur Finanzierung eines eigenen Forschungsprogramms</a:t>
            </a:r>
          </a:p>
          <a:p>
            <a:pPr algn="l">
              <a:spcAft>
                <a:spcPts val="600"/>
              </a:spcAft>
            </a:pPr>
            <a:endParaRPr lang="de-DE" sz="1800" b="0" dirty="0">
              <a:solidFill>
                <a:schemeClr val="accent1"/>
              </a:solidFill>
            </a:endParaRPr>
          </a:p>
        </p:txBody>
      </p:sp>
      <p:sp>
        <p:nvSpPr>
          <p:cNvPr id="5" name="Pfeil nach rechts 4"/>
          <p:cNvSpPr/>
          <p:nvPr/>
        </p:nvSpPr>
        <p:spPr>
          <a:xfrm>
            <a:off x="608957" y="2874811"/>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Pfeil nach rechts 5"/>
          <p:cNvSpPr/>
          <p:nvPr/>
        </p:nvSpPr>
        <p:spPr>
          <a:xfrm>
            <a:off x="608957" y="3887022"/>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Pfeil nach rechts 6"/>
          <p:cNvSpPr/>
          <p:nvPr/>
        </p:nvSpPr>
        <p:spPr>
          <a:xfrm>
            <a:off x="608957" y="4277605"/>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Pfeil nach rechts 7"/>
          <p:cNvSpPr/>
          <p:nvPr/>
        </p:nvSpPr>
        <p:spPr>
          <a:xfrm>
            <a:off x="608957" y="4948620"/>
            <a:ext cx="515702" cy="3548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56542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016875" y="6316960"/>
            <a:ext cx="762000" cy="424800"/>
          </a:xfrm>
        </p:spPr>
        <p:txBody>
          <a:bodyPr/>
          <a:lstStyle/>
          <a:p>
            <a:fld id="{21ECFBFC-BFE7-4702-9F2A-8102170FB01E}" type="slidenum">
              <a:rPr lang="de-DE" smtClean="0"/>
              <a:pPr/>
              <a:t>25</a:t>
            </a:fld>
            <a:endParaRPr lang="de-DE" dirty="0"/>
          </a:p>
        </p:txBody>
      </p:sp>
      <p:sp>
        <p:nvSpPr>
          <p:cNvPr id="6" name="Fußzeilenplatzhalter 5"/>
          <p:cNvSpPr>
            <a:spLocks noGrp="1"/>
          </p:cNvSpPr>
          <p:nvPr>
            <p:ph type="ftr" sz="quarter" idx="11"/>
          </p:nvPr>
        </p:nvSpPr>
        <p:spPr>
          <a:xfrm>
            <a:off x="723622" y="6177242"/>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pic>
        <p:nvPicPr>
          <p:cNvPr id="5" name="Picture 3" descr="2005-08-10-Lorenzhof-Beratungssituationen_Freigelände-layout_DSC0117"/>
          <p:cNvPicPr>
            <a:picLocks noChangeAspect="1" noChangeArrowheads="1"/>
          </p:cNvPicPr>
          <p:nvPr/>
        </p:nvPicPr>
        <p:blipFill>
          <a:blip r:embed="rId2">
            <a:extLst>
              <a:ext uri="{28A0092B-C50C-407E-A947-70E740481C1C}">
                <a14:useLocalDpi xmlns:a14="http://schemas.microsoft.com/office/drawing/2010/main" val="0"/>
              </a:ext>
            </a:extLst>
          </a:blip>
          <a:srcRect t="14944" b="32704"/>
          <a:stretch>
            <a:fillRect/>
          </a:stretch>
        </p:blipFill>
        <p:spPr bwMode="auto">
          <a:xfrm>
            <a:off x="744537" y="1148963"/>
            <a:ext cx="74628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743400" y="1149075"/>
            <a:ext cx="7470881" cy="2668588"/>
          </a:xfrm>
          <a:prstGeom prst="rect">
            <a:avLst/>
          </a:prstGeom>
          <a:gradFill flip="none" rotWithShape="1">
            <a:gsLst>
              <a:gs pos="12000">
                <a:schemeClr val="tx1">
                  <a:shade val="30000"/>
                  <a:satMod val="115000"/>
                  <a:tint val="66000"/>
                  <a:satMod val="160000"/>
                  <a:alpha val="0"/>
                  <a:lumMod val="27000"/>
                </a:schemeClr>
              </a:gs>
              <a:gs pos="73000">
                <a:schemeClr val="tx1">
                  <a:shade val="30000"/>
                  <a:satMod val="115000"/>
                  <a:tint val="44500"/>
                  <a:satMod val="160000"/>
                  <a:lumMod val="60000"/>
                  <a:lumOff val="40000"/>
                </a:schemeClr>
              </a:gs>
              <a:gs pos="100000">
                <a:schemeClr val="tx1">
                  <a:shade val="30000"/>
                  <a:satMod val="115000"/>
                  <a:tint val="23500"/>
                  <a:satMod val="160000"/>
                </a:schemeClr>
              </a:gs>
            </a:gsLst>
            <a:lin ang="6000000" scaled="0"/>
            <a:tileRect/>
          </a:gradFill>
          <a:ln>
            <a:noFill/>
          </a:ln>
          <a:effectLst/>
        </p:spPr>
        <p:txBody>
          <a:bodyPr wrap="none" anchor="ctr"/>
          <a:lstStyle>
            <a:lvl1pPr eaLnBrk="0" hangingPunct="0">
              <a:lnSpc>
                <a:spcPts val="2800"/>
              </a:lnSpc>
              <a:buClr>
                <a:srgbClr val="8BA4D5"/>
              </a:buClr>
              <a:buFont typeface="Wingdings" pitchFamily="2" charset="2"/>
              <a:buChar char="n"/>
              <a:defRPr sz="2000">
                <a:solidFill>
                  <a:schemeClr val="tx1"/>
                </a:solidFill>
                <a:latin typeface="Arial" pitchFamily="34" charset="0"/>
              </a:defRPr>
            </a:lvl1pPr>
            <a:lvl2pPr marL="742950" indent="-285750" eaLnBrk="0" hangingPunct="0">
              <a:lnSpc>
                <a:spcPts val="2200"/>
              </a:lnSpc>
              <a:spcBef>
                <a:spcPct val="20000"/>
              </a:spcBef>
              <a:buClr>
                <a:schemeClr val="accent2"/>
              </a:buClr>
              <a:buSzPct val="80000"/>
              <a:buFont typeface="Arial" pitchFamily="34" charset="0"/>
              <a:buChar char="–"/>
              <a:defRPr>
                <a:solidFill>
                  <a:schemeClr val="tx1"/>
                </a:solidFill>
                <a:latin typeface="Arial" pitchFamily="34" charset="0"/>
              </a:defRPr>
            </a:lvl2pPr>
            <a:lvl3pPr marL="1143000" indent="-228600" eaLnBrk="0" hangingPunct="0">
              <a:lnSpc>
                <a:spcPts val="1525"/>
              </a:lnSpc>
              <a:spcBef>
                <a:spcPct val="20000"/>
              </a:spcBef>
              <a:buChar char="•"/>
              <a:defRPr sz="1100">
                <a:solidFill>
                  <a:schemeClr val="tx1"/>
                </a:solidFill>
                <a:latin typeface="Arial" pitchFamily="34" charset="0"/>
              </a:defRPr>
            </a:lvl3pPr>
            <a:lvl4pPr marL="1600200" indent="-228600" eaLnBrk="0" hangingPunct="0">
              <a:lnSpc>
                <a:spcPts val="1525"/>
              </a:lnSpc>
              <a:spcBef>
                <a:spcPct val="20000"/>
              </a:spcBef>
              <a:defRPr sz="900">
                <a:solidFill>
                  <a:schemeClr val="tx1"/>
                </a:solidFill>
                <a:latin typeface="Arial" pitchFamily="34" charset="0"/>
              </a:defRPr>
            </a:lvl4pPr>
            <a:lvl5pPr marL="2057400" indent="-228600" eaLnBrk="0" hangingPunct="0">
              <a:lnSpc>
                <a:spcPts val="1525"/>
              </a:lnSpc>
              <a:spcBef>
                <a:spcPct val="20000"/>
              </a:spcBef>
              <a:defRPr sz="900">
                <a:solidFill>
                  <a:schemeClr val="tx1"/>
                </a:solidFill>
                <a:latin typeface="Arial" pitchFamily="34" charset="0"/>
              </a:defRPr>
            </a:lvl5pPr>
            <a:lvl6pPr marL="2514600" indent="-228600" eaLnBrk="0" fontAlgn="base" hangingPunct="0">
              <a:lnSpc>
                <a:spcPts val="1525"/>
              </a:lnSpc>
              <a:spcBef>
                <a:spcPct val="20000"/>
              </a:spcBef>
              <a:spcAft>
                <a:spcPct val="0"/>
              </a:spcAft>
              <a:defRPr sz="900">
                <a:solidFill>
                  <a:schemeClr val="tx1"/>
                </a:solidFill>
                <a:latin typeface="Arial" pitchFamily="34" charset="0"/>
              </a:defRPr>
            </a:lvl6pPr>
            <a:lvl7pPr marL="2971800" indent="-228600" eaLnBrk="0" fontAlgn="base" hangingPunct="0">
              <a:lnSpc>
                <a:spcPts val="1525"/>
              </a:lnSpc>
              <a:spcBef>
                <a:spcPct val="20000"/>
              </a:spcBef>
              <a:spcAft>
                <a:spcPct val="0"/>
              </a:spcAft>
              <a:defRPr sz="900">
                <a:solidFill>
                  <a:schemeClr val="tx1"/>
                </a:solidFill>
                <a:latin typeface="Arial" pitchFamily="34" charset="0"/>
              </a:defRPr>
            </a:lvl7pPr>
            <a:lvl8pPr marL="3429000" indent="-228600" eaLnBrk="0" fontAlgn="base" hangingPunct="0">
              <a:lnSpc>
                <a:spcPts val="1525"/>
              </a:lnSpc>
              <a:spcBef>
                <a:spcPct val="20000"/>
              </a:spcBef>
              <a:spcAft>
                <a:spcPct val="0"/>
              </a:spcAft>
              <a:defRPr sz="900">
                <a:solidFill>
                  <a:schemeClr val="tx1"/>
                </a:solidFill>
                <a:latin typeface="Arial" pitchFamily="34" charset="0"/>
              </a:defRPr>
            </a:lvl8pPr>
            <a:lvl9pPr marL="3886200" indent="-228600" eaLnBrk="0" fontAlgn="base" hangingPunct="0">
              <a:lnSpc>
                <a:spcPts val="1525"/>
              </a:lnSpc>
              <a:spcBef>
                <a:spcPct val="20000"/>
              </a:spcBef>
              <a:spcAft>
                <a:spcPct val="0"/>
              </a:spcAft>
              <a:defRPr sz="900">
                <a:solidFill>
                  <a:schemeClr val="tx1"/>
                </a:solidFill>
                <a:latin typeface="Arial" pitchFamily="34" charset="0"/>
              </a:defRPr>
            </a:lvl9pPr>
          </a:lstStyle>
          <a:p>
            <a:pPr eaLnBrk="1" hangingPunct="1">
              <a:lnSpc>
                <a:spcPct val="100000"/>
              </a:lnSpc>
              <a:buClrTx/>
              <a:buFontTx/>
              <a:buNone/>
            </a:pPr>
            <a:endParaRPr lang="de-DE" altLang="de-DE" sz="1800"/>
          </a:p>
        </p:txBody>
      </p:sp>
      <p:sp>
        <p:nvSpPr>
          <p:cNvPr id="2" name="Titel 1"/>
          <p:cNvSpPr>
            <a:spLocks noGrp="1"/>
          </p:cNvSpPr>
          <p:nvPr>
            <p:ph type="ctrTitle"/>
          </p:nvPr>
        </p:nvSpPr>
        <p:spPr>
          <a:xfrm>
            <a:off x="441881" y="4450468"/>
            <a:ext cx="7772400" cy="1143000"/>
          </a:xfrm>
        </p:spPr>
        <p:txBody>
          <a:bodyPr/>
          <a:lstStyle/>
          <a:p>
            <a:pPr algn="ctr"/>
            <a:r>
              <a:rPr lang="de-DE" b="0" dirty="0" smtClean="0"/>
              <a:t>Vielen Dank</a:t>
            </a:r>
            <a:br>
              <a:rPr lang="de-DE" b="0" dirty="0" smtClean="0"/>
            </a:br>
            <a:r>
              <a:rPr lang="de-DE" b="0" dirty="0" smtClean="0"/>
              <a:t>für Ihre Aufmerksamkeit</a:t>
            </a:r>
            <a:br>
              <a:rPr lang="de-DE" b="0" dirty="0" smtClean="0"/>
            </a:br>
            <a:r>
              <a:rPr lang="de-DE" b="0" dirty="0"/>
              <a:t/>
            </a:r>
            <a:br>
              <a:rPr lang="de-DE" b="0" dirty="0"/>
            </a:br>
            <a:r>
              <a:rPr lang="de-DE" b="0" dirty="0" smtClean="0"/>
              <a:t>Mehr Informationen:</a:t>
            </a:r>
            <a:br>
              <a:rPr lang="de-DE" b="0" dirty="0" smtClean="0"/>
            </a:br>
            <a:r>
              <a:rPr lang="de-DE" b="0" dirty="0" smtClean="0">
                <a:hlinkClick r:id="rId3"/>
              </a:rPr>
              <a:t>www.offensive-mittelstand.de</a:t>
            </a:r>
            <a:r>
              <a:rPr lang="de-DE" b="0" dirty="0" smtClean="0"/>
              <a:t/>
            </a:r>
            <a:br>
              <a:rPr lang="de-DE" b="0" dirty="0" smtClean="0"/>
            </a:br>
            <a:r>
              <a:rPr lang="de-DE" sz="1800" b="0" dirty="0" smtClean="0"/>
              <a:t>cernavin@offensive-mittelstand.de</a:t>
            </a:r>
            <a:endParaRPr lang="de-DE" sz="1800" b="0" dirty="0"/>
          </a:p>
        </p:txBody>
      </p:sp>
    </p:spTree>
    <p:extLst>
      <p:ext uri="{BB962C8B-B14F-4D97-AF65-F5344CB8AC3E}">
        <p14:creationId xmlns:p14="http://schemas.microsoft.com/office/powerpoint/2010/main" val="3703896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59" y="1292494"/>
            <a:ext cx="8397185" cy="499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auto">
          <a:xfrm>
            <a:off x="447658" y="1292494"/>
            <a:ext cx="8397185" cy="4991660"/>
          </a:xfrm>
          <a:prstGeom prst="rect">
            <a:avLst/>
          </a:prstGeom>
          <a:solidFill>
            <a:srgbClr val="E6E8E8">
              <a:alpha val="78824"/>
            </a:srgbClr>
          </a:solidFill>
          <a:ln>
            <a:noFill/>
          </a:ln>
          <a:effectLst/>
        </p:spPr>
        <p:txBody>
          <a:bodyPr/>
          <a:lstStyle>
            <a:lvl1pPr eaLnBrk="0" hangingPunct="0">
              <a:lnSpc>
                <a:spcPts val="2800"/>
              </a:lnSpc>
              <a:buClr>
                <a:srgbClr val="8BA4D5"/>
              </a:buClr>
              <a:buFont typeface="Wingdings" pitchFamily="2" charset="2"/>
              <a:buChar char="n"/>
              <a:defRPr sz="2000">
                <a:solidFill>
                  <a:schemeClr val="tx1"/>
                </a:solidFill>
                <a:latin typeface="Arial" pitchFamily="34" charset="0"/>
              </a:defRPr>
            </a:lvl1pPr>
            <a:lvl2pPr marL="742950" indent="-285750" eaLnBrk="0" hangingPunct="0">
              <a:lnSpc>
                <a:spcPts val="2200"/>
              </a:lnSpc>
              <a:spcBef>
                <a:spcPct val="20000"/>
              </a:spcBef>
              <a:buClr>
                <a:schemeClr val="accent2"/>
              </a:buClr>
              <a:buSzPct val="80000"/>
              <a:buFont typeface="Arial" pitchFamily="34" charset="0"/>
              <a:buChar char="–"/>
              <a:defRPr>
                <a:solidFill>
                  <a:schemeClr val="tx1"/>
                </a:solidFill>
                <a:latin typeface="Arial" pitchFamily="34" charset="0"/>
              </a:defRPr>
            </a:lvl2pPr>
            <a:lvl3pPr marL="1143000" indent="-228600" eaLnBrk="0" hangingPunct="0">
              <a:lnSpc>
                <a:spcPts val="1525"/>
              </a:lnSpc>
              <a:spcBef>
                <a:spcPct val="20000"/>
              </a:spcBef>
              <a:buChar char="•"/>
              <a:defRPr sz="1100">
                <a:solidFill>
                  <a:schemeClr val="tx1"/>
                </a:solidFill>
                <a:latin typeface="Arial" pitchFamily="34" charset="0"/>
              </a:defRPr>
            </a:lvl3pPr>
            <a:lvl4pPr marL="1600200" indent="-228600" eaLnBrk="0" hangingPunct="0">
              <a:lnSpc>
                <a:spcPts val="1525"/>
              </a:lnSpc>
              <a:spcBef>
                <a:spcPct val="20000"/>
              </a:spcBef>
              <a:defRPr sz="900">
                <a:solidFill>
                  <a:schemeClr val="tx1"/>
                </a:solidFill>
                <a:latin typeface="Arial" pitchFamily="34" charset="0"/>
              </a:defRPr>
            </a:lvl4pPr>
            <a:lvl5pPr marL="2057400" indent="-228600" eaLnBrk="0" hangingPunct="0">
              <a:lnSpc>
                <a:spcPts val="1525"/>
              </a:lnSpc>
              <a:spcBef>
                <a:spcPct val="20000"/>
              </a:spcBef>
              <a:defRPr sz="900">
                <a:solidFill>
                  <a:schemeClr val="tx1"/>
                </a:solidFill>
                <a:latin typeface="Arial" pitchFamily="34" charset="0"/>
              </a:defRPr>
            </a:lvl5pPr>
            <a:lvl6pPr marL="2514600" indent="-228600" eaLnBrk="0" fontAlgn="base" hangingPunct="0">
              <a:lnSpc>
                <a:spcPts val="1525"/>
              </a:lnSpc>
              <a:spcBef>
                <a:spcPct val="20000"/>
              </a:spcBef>
              <a:spcAft>
                <a:spcPct val="0"/>
              </a:spcAft>
              <a:defRPr sz="900">
                <a:solidFill>
                  <a:schemeClr val="tx1"/>
                </a:solidFill>
                <a:latin typeface="Arial" pitchFamily="34" charset="0"/>
              </a:defRPr>
            </a:lvl6pPr>
            <a:lvl7pPr marL="2971800" indent="-228600" eaLnBrk="0" fontAlgn="base" hangingPunct="0">
              <a:lnSpc>
                <a:spcPts val="1525"/>
              </a:lnSpc>
              <a:spcBef>
                <a:spcPct val="20000"/>
              </a:spcBef>
              <a:spcAft>
                <a:spcPct val="0"/>
              </a:spcAft>
              <a:defRPr sz="900">
                <a:solidFill>
                  <a:schemeClr val="tx1"/>
                </a:solidFill>
                <a:latin typeface="Arial" pitchFamily="34" charset="0"/>
              </a:defRPr>
            </a:lvl7pPr>
            <a:lvl8pPr marL="3429000" indent="-228600" eaLnBrk="0" fontAlgn="base" hangingPunct="0">
              <a:lnSpc>
                <a:spcPts val="1525"/>
              </a:lnSpc>
              <a:spcBef>
                <a:spcPct val="20000"/>
              </a:spcBef>
              <a:spcAft>
                <a:spcPct val="0"/>
              </a:spcAft>
              <a:defRPr sz="900">
                <a:solidFill>
                  <a:schemeClr val="tx1"/>
                </a:solidFill>
                <a:latin typeface="Arial" pitchFamily="34" charset="0"/>
              </a:defRPr>
            </a:lvl8pPr>
            <a:lvl9pPr marL="3886200" indent="-228600" eaLnBrk="0" fontAlgn="base" hangingPunct="0">
              <a:lnSpc>
                <a:spcPts val="1525"/>
              </a:lnSpc>
              <a:spcBef>
                <a:spcPct val="20000"/>
              </a:spcBef>
              <a:spcAft>
                <a:spcPct val="0"/>
              </a:spcAft>
              <a:defRPr sz="900">
                <a:solidFill>
                  <a:schemeClr val="tx1"/>
                </a:solidFill>
                <a:latin typeface="Arial" pitchFamily="34" charset="0"/>
              </a:defRPr>
            </a:lvl9pPr>
          </a:lstStyle>
          <a:p>
            <a:pPr eaLnBrk="1" hangingPunct="1">
              <a:lnSpc>
                <a:spcPct val="100000"/>
              </a:lnSpc>
              <a:spcBef>
                <a:spcPct val="50000"/>
              </a:spcBef>
              <a:buClrTx/>
              <a:buFontTx/>
              <a:buNone/>
            </a:pPr>
            <a:endParaRPr lang="de-DE" altLang="de-DE" sz="1800" b="0"/>
          </a:p>
        </p:txBody>
      </p:sp>
      <p:sp>
        <p:nvSpPr>
          <p:cNvPr id="4" name="Textfeld 3"/>
          <p:cNvSpPr txBox="1"/>
          <p:nvPr/>
        </p:nvSpPr>
        <p:spPr>
          <a:xfrm>
            <a:off x="1227947" y="1555914"/>
            <a:ext cx="7987952" cy="904863"/>
          </a:xfrm>
          <a:prstGeom prst="rect">
            <a:avLst/>
          </a:prstGeom>
          <a:noFill/>
        </p:spPr>
        <p:txBody>
          <a:bodyPr wrap="square" rtlCol="0">
            <a:spAutoFit/>
          </a:bodyPr>
          <a:lstStyle/>
          <a:p>
            <a:pPr algn="l"/>
            <a:endParaRPr lang="de-DE" b="0" dirty="0" smtClean="0">
              <a:solidFill>
                <a:srgbClr val="C83C5A"/>
              </a:solidFill>
            </a:endParaRPr>
          </a:p>
          <a:p>
            <a:pPr algn="l"/>
            <a:endParaRPr lang="de-DE" b="0" dirty="0">
              <a:solidFill>
                <a:srgbClr val="C83C5A"/>
              </a:solidFill>
            </a:endParaRPr>
          </a:p>
        </p:txBody>
      </p:sp>
      <p:sp>
        <p:nvSpPr>
          <p:cNvPr id="13" name="Rectangle 17"/>
          <p:cNvSpPr txBox="1">
            <a:spLocks noChangeArrowheads="1"/>
          </p:cNvSpPr>
          <p:nvPr/>
        </p:nvSpPr>
        <p:spPr bwMode="auto">
          <a:xfrm>
            <a:off x="1077143" y="273929"/>
            <a:ext cx="5216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a:lstStyle>
          <a:p>
            <a:pPr>
              <a:buFontTx/>
            </a:pPr>
            <a:r>
              <a:rPr lang="de-DE" altLang="de-DE" sz="2400" b="0" dirty="0" smtClean="0"/>
              <a:t>Mittelstand</a:t>
            </a:r>
          </a:p>
        </p:txBody>
      </p:sp>
      <p:sp>
        <p:nvSpPr>
          <p:cNvPr id="2" name="Ellipse 1"/>
          <p:cNvSpPr/>
          <p:nvPr/>
        </p:nvSpPr>
        <p:spPr>
          <a:xfrm>
            <a:off x="1264018" y="1439571"/>
            <a:ext cx="6804212" cy="4697506"/>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Ellipse 14"/>
          <p:cNvSpPr/>
          <p:nvPr/>
        </p:nvSpPr>
        <p:spPr>
          <a:xfrm>
            <a:off x="2345532" y="2169459"/>
            <a:ext cx="4659114" cy="3299012"/>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Ellipse 15"/>
          <p:cNvSpPr/>
          <p:nvPr/>
        </p:nvSpPr>
        <p:spPr>
          <a:xfrm>
            <a:off x="3092808" y="2857684"/>
            <a:ext cx="3076947" cy="1922562"/>
          </a:xfrm>
          <a:prstGeom prst="ellipse">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3369195" y="3330930"/>
            <a:ext cx="2550699" cy="529376"/>
          </a:xfrm>
          <a:prstGeom prst="rect">
            <a:avLst/>
          </a:prstGeom>
          <a:noFill/>
        </p:spPr>
        <p:txBody>
          <a:bodyPr wrap="none" rtlCol="0">
            <a:spAutoFit/>
          </a:bodyPr>
          <a:lstStyle/>
          <a:p>
            <a:r>
              <a:rPr lang="de-DE" sz="1400" dirty="0" smtClean="0">
                <a:solidFill>
                  <a:schemeClr val="accent1"/>
                </a:solidFill>
              </a:rPr>
              <a:t>Kleinst- und Kleinbetriebe</a:t>
            </a:r>
          </a:p>
          <a:p>
            <a:r>
              <a:rPr lang="de-DE" sz="1200" b="0" dirty="0" smtClean="0">
                <a:solidFill>
                  <a:schemeClr val="accent1"/>
                </a:solidFill>
              </a:rPr>
              <a:t>(1-20)</a:t>
            </a:r>
            <a:endParaRPr lang="de-DE" sz="1200" b="0" dirty="0">
              <a:solidFill>
                <a:schemeClr val="accent1"/>
              </a:solidFill>
            </a:endParaRPr>
          </a:p>
        </p:txBody>
      </p:sp>
      <p:sp>
        <p:nvSpPr>
          <p:cNvPr id="17" name="Textfeld 16"/>
          <p:cNvSpPr txBox="1"/>
          <p:nvPr/>
        </p:nvSpPr>
        <p:spPr>
          <a:xfrm>
            <a:off x="3785174" y="2264121"/>
            <a:ext cx="1718740" cy="492443"/>
          </a:xfrm>
          <a:prstGeom prst="rect">
            <a:avLst/>
          </a:prstGeom>
          <a:noFill/>
        </p:spPr>
        <p:txBody>
          <a:bodyPr wrap="none" rtlCol="0">
            <a:spAutoFit/>
          </a:bodyPr>
          <a:lstStyle/>
          <a:p>
            <a:r>
              <a:rPr lang="de-DE" sz="1400" dirty="0" smtClean="0">
                <a:solidFill>
                  <a:schemeClr val="accent1"/>
                </a:solidFill>
              </a:rPr>
              <a:t>Mittlere Betriebe</a:t>
            </a:r>
            <a:br>
              <a:rPr lang="de-DE" sz="1400" dirty="0" smtClean="0">
                <a:solidFill>
                  <a:schemeClr val="accent1"/>
                </a:solidFill>
              </a:rPr>
            </a:br>
            <a:r>
              <a:rPr lang="de-DE" sz="1200" b="0" dirty="0" smtClean="0">
                <a:solidFill>
                  <a:schemeClr val="accent1"/>
                </a:solidFill>
              </a:rPr>
              <a:t>(21-250)</a:t>
            </a:r>
            <a:endParaRPr lang="de-DE" sz="1200" b="0" dirty="0">
              <a:solidFill>
                <a:schemeClr val="accent1"/>
              </a:solidFill>
            </a:endParaRPr>
          </a:p>
        </p:txBody>
      </p:sp>
      <p:sp>
        <p:nvSpPr>
          <p:cNvPr id="18" name="Textfeld 17"/>
          <p:cNvSpPr txBox="1"/>
          <p:nvPr/>
        </p:nvSpPr>
        <p:spPr>
          <a:xfrm>
            <a:off x="3911010" y="1637211"/>
            <a:ext cx="1467069" cy="492443"/>
          </a:xfrm>
          <a:prstGeom prst="rect">
            <a:avLst/>
          </a:prstGeom>
          <a:noFill/>
        </p:spPr>
        <p:txBody>
          <a:bodyPr wrap="none" rtlCol="0">
            <a:spAutoFit/>
          </a:bodyPr>
          <a:lstStyle/>
          <a:p>
            <a:r>
              <a:rPr lang="de-DE" sz="1400" dirty="0" smtClean="0">
                <a:solidFill>
                  <a:schemeClr val="accent1"/>
                </a:solidFill>
              </a:rPr>
              <a:t>Groß-Betriebe</a:t>
            </a:r>
            <a:br>
              <a:rPr lang="de-DE" sz="1400" dirty="0" smtClean="0">
                <a:solidFill>
                  <a:schemeClr val="accent1"/>
                </a:solidFill>
              </a:rPr>
            </a:br>
            <a:r>
              <a:rPr lang="de-DE" sz="1200" b="0" dirty="0" smtClean="0">
                <a:solidFill>
                  <a:schemeClr val="accent1"/>
                </a:solidFill>
              </a:rPr>
              <a:t>(251 &gt;)</a:t>
            </a:r>
            <a:endParaRPr lang="de-DE" sz="1200" b="0" dirty="0">
              <a:solidFill>
                <a:schemeClr val="accent1"/>
              </a:solidFill>
            </a:endParaRPr>
          </a:p>
        </p:txBody>
      </p:sp>
      <p:sp>
        <p:nvSpPr>
          <p:cNvPr id="19" name="Textfeld 18"/>
          <p:cNvSpPr txBox="1"/>
          <p:nvPr/>
        </p:nvSpPr>
        <p:spPr>
          <a:xfrm>
            <a:off x="3536260" y="3860306"/>
            <a:ext cx="2216569" cy="566309"/>
          </a:xfrm>
          <a:prstGeom prst="rect">
            <a:avLst/>
          </a:prstGeom>
          <a:noFill/>
        </p:spPr>
        <p:txBody>
          <a:bodyPr wrap="none" rtlCol="0">
            <a:spAutoFit/>
          </a:bodyPr>
          <a:lstStyle/>
          <a:p>
            <a:r>
              <a:rPr lang="de-DE" sz="1400" b="0" dirty="0" smtClean="0"/>
              <a:t>40 % der Beschäftigten</a:t>
            </a:r>
          </a:p>
          <a:p>
            <a:r>
              <a:rPr lang="de-DE" sz="1400" b="0" dirty="0" smtClean="0"/>
              <a:t>30 % der Auszubildenden</a:t>
            </a:r>
            <a:endParaRPr lang="de-DE" sz="1400" b="0" dirty="0"/>
          </a:p>
        </p:txBody>
      </p:sp>
      <p:sp>
        <p:nvSpPr>
          <p:cNvPr id="20" name="Textfeld 19"/>
          <p:cNvSpPr txBox="1"/>
          <p:nvPr/>
        </p:nvSpPr>
        <p:spPr>
          <a:xfrm>
            <a:off x="3536260" y="4784360"/>
            <a:ext cx="2216569" cy="566309"/>
          </a:xfrm>
          <a:prstGeom prst="rect">
            <a:avLst/>
          </a:prstGeom>
          <a:noFill/>
        </p:spPr>
        <p:txBody>
          <a:bodyPr wrap="none" rtlCol="0">
            <a:spAutoFit/>
          </a:bodyPr>
          <a:lstStyle/>
          <a:p>
            <a:r>
              <a:rPr lang="de-DE" sz="1400" b="0" dirty="0" smtClean="0"/>
              <a:t>30 % der Beschäftigten</a:t>
            </a:r>
          </a:p>
          <a:p>
            <a:r>
              <a:rPr lang="de-DE" sz="1400" b="0" dirty="0" smtClean="0"/>
              <a:t>30 % der Auszubildenden</a:t>
            </a:r>
            <a:endParaRPr lang="de-DE" sz="1400" b="0" dirty="0"/>
          </a:p>
        </p:txBody>
      </p:sp>
      <p:sp>
        <p:nvSpPr>
          <p:cNvPr id="21" name="Textfeld 20"/>
          <p:cNvSpPr txBox="1"/>
          <p:nvPr/>
        </p:nvSpPr>
        <p:spPr>
          <a:xfrm>
            <a:off x="3536260" y="5449281"/>
            <a:ext cx="2216569" cy="566309"/>
          </a:xfrm>
          <a:prstGeom prst="rect">
            <a:avLst/>
          </a:prstGeom>
          <a:noFill/>
        </p:spPr>
        <p:txBody>
          <a:bodyPr wrap="none" rtlCol="0">
            <a:spAutoFit/>
          </a:bodyPr>
          <a:lstStyle/>
          <a:p>
            <a:r>
              <a:rPr lang="de-DE" sz="1400" b="0" dirty="0" smtClean="0"/>
              <a:t>30 % der Beschäftigten</a:t>
            </a:r>
          </a:p>
          <a:p>
            <a:r>
              <a:rPr lang="de-DE" sz="1400" b="0" dirty="0"/>
              <a:t>4</a:t>
            </a:r>
            <a:r>
              <a:rPr lang="de-DE" sz="1400" b="0" dirty="0" smtClean="0"/>
              <a:t>0 % der Auszubildenden</a:t>
            </a:r>
            <a:endParaRPr lang="de-DE" sz="1400" b="0" dirty="0"/>
          </a:p>
        </p:txBody>
      </p:sp>
      <p:sp>
        <p:nvSpPr>
          <p:cNvPr id="24" name="Ellipse 23"/>
          <p:cNvSpPr/>
          <p:nvPr/>
        </p:nvSpPr>
        <p:spPr>
          <a:xfrm>
            <a:off x="2733031" y="2592230"/>
            <a:ext cx="3899780" cy="2475284"/>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Ellipse 24"/>
          <p:cNvSpPr/>
          <p:nvPr/>
        </p:nvSpPr>
        <p:spPr>
          <a:xfrm>
            <a:off x="6293668" y="1777418"/>
            <a:ext cx="2254604" cy="973406"/>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6" name="Gerade Verbindung mit Pfeil 5"/>
          <p:cNvCxnSpPr/>
          <p:nvPr/>
        </p:nvCxnSpPr>
        <p:spPr>
          <a:xfrm flipV="1">
            <a:off x="6012308" y="2603783"/>
            <a:ext cx="540894" cy="393512"/>
          </a:xfrm>
          <a:prstGeom prst="straightConnector1">
            <a:avLst/>
          </a:prstGeom>
          <a:ln>
            <a:solidFill>
              <a:srgbClr val="C0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pic>
        <p:nvPicPr>
          <p:cNvPr id="22" name="8125112b-4700-4693-8336-9be1e5945c4a" descr="1A2DA181-BE85-47A0-8E21-E49E6B1EC3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127" y="1818114"/>
            <a:ext cx="2076339" cy="96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636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ußzeilenplatzhalter 5"/>
          <p:cNvSpPr>
            <a:spLocks noGrp="1"/>
          </p:cNvSpPr>
          <p:nvPr>
            <p:ph type="ftr" sz="quarter" idx="4294967295"/>
          </p:nvPr>
        </p:nvSpPr>
        <p:spPr>
          <a:xfrm>
            <a:off x="587142" y="6409258"/>
            <a:ext cx="5883275" cy="365125"/>
          </a:xfrm>
          <a:prstGeom prst="rect">
            <a:avLst/>
          </a:prstGeom>
        </p:spPr>
        <p:txBody>
          <a:bodyPr/>
          <a:lstStyle/>
          <a:p>
            <a:pPr algn="l"/>
            <a:r>
              <a:rPr lang="de-DE" sz="1000" dirty="0" smtClean="0"/>
              <a:t>Die Offensive </a:t>
            </a:r>
            <a:r>
              <a:rPr lang="de-DE" sz="1000" dirty="0"/>
              <a:t>Mittelstand - </a:t>
            </a:r>
            <a:r>
              <a:rPr lang="de-DE" sz="1000" dirty="0" smtClean="0"/>
              <a:t>Ein Netzwerk starker Partner</a:t>
            </a:r>
            <a:endParaRPr lang="de-DE" sz="1000" dirty="0"/>
          </a:p>
        </p:txBody>
      </p:sp>
      <p:pic>
        <p:nvPicPr>
          <p:cNvPr id="1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59" y="1292494"/>
            <a:ext cx="8397185" cy="499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9"/>
          <p:cNvSpPr txBox="1">
            <a:spLocks noChangeArrowheads="1"/>
          </p:cNvSpPr>
          <p:nvPr/>
        </p:nvSpPr>
        <p:spPr bwMode="auto">
          <a:xfrm>
            <a:off x="1406749" y="2199421"/>
            <a:ext cx="6836104" cy="3671292"/>
          </a:xfrm>
          <a:prstGeom prst="rect">
            <a:avLst/>
          </a:prstGeom>
          <a:solidFill>
            <a:srgbClr val="E6E8E8">
              <a:alpha val="78824"/>
            </a:srgbClr>
          </a:solidFill>
          <a:ln>
            <a:noFill/>
          </a:ln>
          <a:effectLst/>
        </p:spPr>
        <p:txBody>
          <a:bodyPr/>
          <a:lstStyle>
            <a:lvl1pPr eaLnBrk="0" hangingPunct="0">
              <a:lnSpc>
                <a:spcPts val="2800"/>
              </a:lnSpc>
              <a:buClr>
                <a:srgbClr val="8BA4D5"/>
              </a:buClr>
              <a:buFont typeface="Wingdings" pitchFamily="2" charset="2"/>
              <a:buChar char="n"/>
              <a:defRPr sz="2000">
                <a:solidFill>
                  <a:schemeClr val="tx1"/>
                </a:solidFill>
                <a:latin typeface="Arial" pitchFamily="34" charset="0"/>
              </a:defRPr>
            </a:lvl1pPr>
            <a:lvl2pPr marL="742950" indent="-285750" eaLnBrk="0" hangingPunct="0">
              <a:lnSpc>
                <a:spcPts val="2200"/>
              </a:lnSpc>
              <a:spcBef>
                <a:spcPct val="20000"/>
              </a:spcBef>
              <a:buClr>
                <a:schemeClr val="accent2"/>
              </a:buClr>
              <a:buSzPct val="80000"/>
              <a:buFont typeface="Arial" pitchFamily="34" charset="0"/>
              <a:buChar char="–"/>
              <a:defRPr>
                <a:solidFill>
                  <a:schemeClr val="tx1"/>
                </a:solidFill>
                <a:latin typeface="Arial" pitchFamily="34" charset="0"/>
              </a:defRPr>
            </a:lvl2pPr>
            <a:lvl3pPr marL="1143000" indent="-228600" eaLnBrk="0" hangingPunct="0">
              <a:lnSpc>
                <a:spcPts val="1525"/>
              </a:lnSpc>
              <a:spcBef>
                <a:spcPct val="20000"/>
              </a:spcBef>
              <a:buChar char="•"/>
              <a:defRPr sz="1100">
                <a:solidFill>
                  <a:schemeClr val="tx1"/>
                </a:solidFill>
                <a:latin typeface="Arial" pitchFamily="34" charset="0"/>
              </a:defRPr>
            </a:lvl3pPr>
            <a:lvl4pPr marL="1600200" indent="-228600" eaLnBrk="0" hangingPunct="0">
              <a:lnSpc>
                <a:spcPts val="1525"/>
              </a:lnSpc>
              <a:spcBef>
                <a:spcPct val="20000"/>
              </a:spcBef>
              <a:defRPr sz="900">
                <a:solidFill>
                  <a:schemeClr val="tx1"/>
                </a:solidFill>
                <a:latin typeface="Arial" pitchFamily="34" charset="0"/>
              </a:defRPr>
            </a:lvl4pPr>
            <a:lvl5pPr marL="2057400" indent="-228600" eaLnBrk="0" hangingPunct="0">
              <a:lnSpc>
                <a:spcPts val="1525"/>
              </a:lnSpc>
              <a:spcBef>
                <a:spcPct val="20000"/>
              </a:spcBef>
              <a:defRPr sz="900">
                <a:solidFill>
                  <a:schemeClr val="tx1"/>
                </a:solidFill>
                <a:latin typeface="Arial" pitchFamily="34" charset="0"/>
              </a:defRPr>
            </a:lvl5pPr>
            <a:lvl6pPr marL="2514600" indent="-228600" eaLnBrk="0" fontAlgn="base" hangingPunct="0">
              <a:lnSpc>
                <a:spcPts val="1525"/>
              </a:lnSpc>
              <a:spcBef>
                <a:spcPct val="20000"/>
              </a:spcBef>
              <a:spcAft>
                <a:spcPct val="0"/>
              </a:spcAft>
              <a:defRPr sz="900">
                <a:solidFill>
                  <a:schemeClr val="tx1"/>
                </a:solidFill>
                <a:latin typeface="Arial" pitchFamily="34" charset="0"/>
              </a:defRPr>
            </a:lvl6pPr>
            <a:lvl7pPr marL="2971800" indent="-228600" eaLnBrk="0" fontAlgn="base" hangingPunct="0">
              <a:lnSpc>
                <a:spcPts val="1525"/>
              </a:lnSpc>
              <a:spcBef>
                <a:spcPct val="20000"/>
              </a:spcBef>
              <a:spcAft>
                <a:spcPct val="0"/>
              </a:spcAft>
              <a:defRPr sz="900">
                <a:solidFill>
                  <a:schemeClr val="tx1"/>
                </a:solidFill>
                <a:latin typeface="Arial" pitchFamily="34" charset="0"/>
              </a:defRPr>
            </a:lvl7pPr>
            <a:lvl8pPr marL="3429000" indent="-228600" eaLnBrk="0" fontAlgn="base" hangingPunct="0">
              <a:lnSpc>
                <a:spcPts val="1525"/>
              </a:lnSpc>
              <a:spcBef>
                <a:spcPct val="20000"/>
              </a:spcBef>
              <a:spcAft>
                <a:spcPct val="0"/>
              </a:spcAft>
              <a:defRPr sz="900">
                <a:solidFill>
                  <a:schemeClr val="tx1"/>
                </a:solidFill>
                <a:latin typeface="Arial" pitchFamily="34" charset="0"/>
              </a:defRPr>
            </a:lvl8pPr>
            <a:lvl9pPr marL="3886200" indent="-228600" eaLnBrk="0" fontAlgn="base" hangingPunct="0">
              <a:lnSpc>
                <a:spcPts val="1525"/>
              </a:lnSpc>
              <a:spcBef>
                <a:spcPct val="20000"/>
              </a:spcBef>
              <a:spcAft>
                <a:spcPct val="0"/>
              </a:spcAft>
              <a:defRPr sz="900">
                <a:solidFill>
                  <a:schemeClr val="tx1"/>
                </a:solidFill>
                <a:latin typeface="Arial" pitchFamily="34" charset="0"/>
              </a:defRPr>
            </a:lvl9pPr>
          </a:lstStyle>
          <a:p>
            <a:pPr eaLnBrk="1" hangingPunct="1">
              <a:lnSpc>
                <a:spcPct val="100000"/>
              </a:lnSpc>
              <a:spcBef>
                <a:spcPct val="50000"/>
              </a:spcBef>
              <a:buClrTx/>
              <a:buFontTx/>
              <a:buNone/>
            </a:pPr>
            <a:endParaRPr lang="de-DE" altLang="de-DE" sz="1800" b="0"/>
          </a:p>
        </p:txBody>
      </p:sp>
      <p:sp>
        <p:nvSpPr>
          <p:cNvPr id="16" name="Textfeld 15"/>
          <p:cNvSpPr txBox="1"/>
          <p:nvPr/>
        </p:nvSpPr>
        <p:spPr>
          <a:xfrm>
            <a:off x="1227947" y="1555914"/>
            <a:ext cx="7987952" cy="904863"/>
          </a:xfrm>
          <a:prstGeom prst="rect">
            <a:avLst/>
          </a:prstGeom>
          <a:noFill/>
        </p:spPr>
        <p:txBody>
          <a:bodyPr wrap="square" rtlCol="0">
            <a:spAutoFit/>
          </a:bodyPr>
          <a:lstStyle/>
          <a:p>
            <a:pPr algn="l"/>
            <a:endParaRPr lang="de-DE" b="0" dirty="0" smtClean="0">
              <a:solidFill>
                <a:srgbClr val="C83C5A"/>
              </a:solidFill>
            </a:endParaRPr>
          </a:p>
          <a:p>
            <a:pPr algn="l"/>
            <a:endParaRPr lang="de-DE" b="0" dirty="0">
              <a:solidFill>
                <a:srgbClr val="C83C5A"/>
              </a:solidFill>
            </a:endParaRPr>
          </a:p>
        </p:txBody>
      </p:sp>
      <p:sp>
        <p:nvSpPr>
          <p:cNvPr id="17" name="Richtungspfeil 16"/>
          <p:cNvSpPr/>
          <p:nvPr/>
        </p:nvSpPr>
        <p:spPr>
          <a:xfrm>
            <a:off x="1398455" y="4354552"/>
            <a:ext cx="2160240" cy="1259682"/>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Tahoma" panose="020B0604030504040204" pitchFamily="34" charset="0"/>
              <a:ea typeface="Tahoma" panose="020B0604030504040204" pitchFamily="34" charset="0"/>
              <a:cs typeface="Tahoma" panose="020B0604030504040204" pitchFamily="34" charset="0"/>
            </a:endParaRPr>
          </a:p>
        </p:txBody>
      </p:sp>
      <p:sp>
        <p:nvSpPr>
          <p:cNvPr id="18" name="Richtungspfeil 17"/>
          <p:cNvSpPr/>
          <p:nvPr/>
        </p:nvSpPr>
        <p:spPr>
          <a:xfrm>
            <a:off x="1406749" y="4295165"/>
            <a:ext cx="2160240" cy="1259682"/>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Tahoma" panose="020B0604030504040204" pitchFamily="34" charset="0"/>
              <a:ea typeface="Tahoma" panose="020B0604030504040204" pitchFamily="34" charset="0"/>
              <a:cs typeface="Tahoma" panose="020B0604030504040204" pitchFamily="34" charset="0"/>
            </a:endParaRPr>
          </a:p>
        </p:txBody>
      </p:sp>
      <p:sp>
        <p:nvSpPr>
          <p:cNvPr id="19" name="Richtungspfeil 18"/>
          <p:cNvSpPr/>
          <p:nvPr/>
        </p:nvSpPr>
        <p:spPr>
          <a:xfrm rot="5400000">
            <a:off x="4779118" y="-207378"/>
            <a:ext cx="1158875" cy="468153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Text Box 11"/>
          <p:cNvSpPr txBox="1">
            <a:spLocks noChangeArrowheads="1"/>
          </p:cNvSpPr>
          <p:nvPr/>
        </p:nvSpPr>
        <p:spPr bwMode="auto">
          <a:xfrm>
            <a:off x="1474112" y="2950132"/>
            <a:ext cx="17536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600" b="0" dirty="0">
                <a:solidFill>
                  <a:schemeClr val="bg1"/>
                </a:solidFill>
                <a:latin typeface="Tahoma" panose="020B0604030504040204" pitchFamily="34" charset="0"/>
                <a:ea typeface="Tahoma" panose="020B0604030504040204" pitchFamily="34" charset="0"/>
                <a:cs typeface="Tahoma" panose="020B0604030504040204" pitchFamily="34" charset="0"/>
              </a:rPr>
              <a:t>Demographische </a:t>
            </a:r>
            <a:br>
              <a:rPr lang="de-DE" altLang="de-DE" sz="1600" b="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DE" altLang="de-DE" sz="1600" b="0" dirty="0">
                <a:solidFill>
                  <a:schemeClr val="bg1"/>
                </a:solidFill>
                <a:latin typeface="Tahoma" panose="020B0604030504040204" pitchFamily="34" charset="0"/>
                <a:ea typeface="Tahoma" panose="020B0604030504040204" pitchFamily="34" charset="0"/>
                <a:cs typeface="Tahoma" panose="020B0604030504040204" pitchFamily="34" charset="0"/>
              </a:rPr>
              <a:t>Entwicklung</a:t>
            </a:r>
          </a:p>
        </p:txBody>
      </p:sp>
      <p:sp>
        <p:nvSpPr>
          <p:cNvPr id="28" name="Text Box 6"/>
          <p:cNvSpPr txBox="1">
            <a:spLocks noChangeArrowheads="1"/>
          </p:cNvSpPr>
          <p:nvPr/>
        </p:nvSpPr>
        <p:spPr bwMode="auto">
          <a:xfrm>
            <a:off x="1424959" y="4354552"/>
            <a:ext cx="1680267"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600" b="0" dirty="0">
                <a:solidFill>
                  <a:schemeClr val="bg1"/>
                </a:solidFill>
                <a:latin typeface="Tahoma" panose="020B0604030504040204" pitchFamily="34" charset="0"/>
                <a:ea typeface="Tahoma" panose="020B0604030504040204" pitchFamily="34" charset="0"/>
                <a:cs typeface="Tahoma" panose="020B0604030504040204" pitchFamily="34" charset="0"/>
              </a:rPr>
              <a:t>Digitale</a:t>
            </a:r>
            <a:br>
              <a:rPr lang="de-DE" altLang="de-DE" sz="1600" b="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DE" altLang="de-DE" sz="16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Transformation</a:t>
            </a:r>
            <a:br>
              <a:rPr lang="de-DE" altLang="de-DE" sz="1600" b="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de-DE" altLang="de-DE" sz="11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(Industrie 4.0/</a:t>
            </a:r>
            <a:br>
              <a:rPr lang="de-DE" altLang="de-DE" sz="1100" b="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de-DE" altLang="de-DE" sz="11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Arbeit 4.0)</a:t>
            </a:r>
          </a:p>
          <a:p>
            <a:pPr algn="ctr" eaLnBrk="1" hangingPunct="1"/>
            <a:r>
              <a:rPr lang="de-DE" altLang="de-DE" sz="11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Internet der Dinge/ CPS</a:t>
            </a:r>
            <a:endParaRPr lang="de-DE" altLang="de-DE" sz="1100" b="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feld 13"/>
          <p:cNvSpPr txBox="1">
            <a:spLocks noChangeArrowheads="1"/>
          </p:cNvSpPr>
          <p:nvPr/>
        </p:nvSpPr>
        <p:spPr bwMode="auto">
          <a:xfrm>
            <a:off x="2917532" y="1715957"/>
            <a:ext cx="48021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Zentrales Ziel der </a:t>
            </a:r>
            <a:br>
              <a:rPr lang="de-DE" altLang="de-DE"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de-DE" altLang="de-DE"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Offensive Mittelstand</a:t>
            </a:r>
            <a:endParaRPr lang="de-DE" altLang="de-DE"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feld 29"/>
          <p:cNvSpPr txBox="1"/>
          <p:nvPr/>
        </p:nvSpPr>
        <p:spPr>
          <a:xfrm>
            <a:off x="3705124" y="3450761"/>
            <a:ext cx="4537729" cy="2086725"/>
          </a:xfrm>
          <a:prstGeom prst="rect">
            <a:avLst/>
          </a:prstGeom>
          <a:noFill/>
        </p:spPr>
        <p:txBody>
          <a:bodyPr wrap="square" rtlCol="0">
            <a:spAutoFit/>
          </a:bodyPr>
          <a:lstStyle/>
          <a:p>
            <a:r>
              <a:rPr lang="de-DE" sz="1800" b="0" dirty="0" smtClean="0">
                <a:solidFill>
                  <a:schemeClr val="accent1">
                    <a:lumMod val="50000"/>
                  </a:schemeClr>
                </a:solidFill>
              </a:rPr>
              <a:t>KMU unterstützen, die Megatrends als Chance und Wettbewerbsvorteil zu nutzen.</a:t>
            </a:r>
          </a:p>
          <a:p>
            <a:r>
              <a:rPr lang="de-DE" sz="1800" b="0" dirty="0" smtClean="0">
                <a:solidFill>
                  <a:schemeClr val="accent1">
                    <a:lumMod val="50000"/>
                  </a:schemeClr>
                </a:solidFill>
              </a:rPr>
              <a:t>Dazu die Aktivitäten der Akteure, </a:t>
            </a:r>
            <a:br>
              <a:rPr lang="de-DE" sz="1800" b="0" dirty="0" smtClean="0">
                <a:solidFill>
                  <a:schemeClr val="accent1">
                    <a:lumMod val="50000"/>
                  </a:schemeClr>
                </a:solidFill>
              </a:rPr>
            </a:br>
            <a:r>
              <a:rPr lang="de-DE" sz="1800" b="0" dirty="0" smtClean="0">
                <a:solidFill>
                  <a:schemeClr val="accent1">
                    <a:lumMod val="50000"/>
                  </a:schemeClr>
                </a:solidFill>
              </a:rPr>
              <a:t>die KMU unterstützen, </a:t>
            </a:r>
            <a:br>
              <a:rPr lang="de-DE" sz="1800" b="0" dirty="0" smtClean="0">
                <a:solidFill>
                  <a:schemeClr val="accent1">
                    <a:lumMod val="50000"/>
                  </a:schemeClr>
                </a:solidFill>
              </a:rPr>
            </a:br>
            <a:r>
              <a:rPr lang="de-DE" sz="1800" b="0" dirty="0" smtClean="0">
                <a:solidFill>
                  <a:schemeClr val="accent1">
                    <a:lumMod val="50000"/>
                  </a:schemeClr>
                </a:solidFill>
              </a:rPr>
              <a:t>besser</a:t>
            </a:r>
            <a:r>
              <a:rPr lang="de-DE" sz="1800" b="0" dirty="0">
                <a:solidFill>
                  <a:schemeClr val="accent1">
                    <a:lumMod val="50000"/>
                  </a:schemeClr>
                </a:solidFill>
              </a:rPr>
              <a:t> </a:t>
            </a:r>
            <a:r>
              <a:rPr lang="de-DE" sz="1800" b="0" dirty="0" smtClean="0">
                <a:solidFill>
                  <a:schemeClr val="accent1">
                    <a:lumMod val="50000"/>
                  </a:schemeClr>
                </a:solidFill>
              </a:rPr>
              <a:t>zusammenführen – bestehende</a:t>
            </a:r>
            <a:br>
              <a:rPr lang="de-DE" sz="1800" b="0" dirty="0" smtClean="0">
                <a:solidFill>
                  <a:schemeClr val="accent1">
                    <a:lumMod val="50000"/>
                  </a:schemeClr>
                </a:solidFill>
              </a:rPr>
            </a:br>
            <a:r>
              <a:rPr lang="de-DE" sz="1800" b="0" dirty="0" smtClean="0">
                <a:solidFill>
                  <a:schemeClr val="accent1">
                    <a:lumMod val="50000"/>
                  </a:schemeClr>
                </a:solidFill>
              </a:rPr>
              <a:t>Aktivitäten wirkungsvoller</a:t>
            </a:r>
            <a:br>
              <a:rPr lang="de-DE" sz="1800" b="0" dirty="0" smtClean="0">
                <a:solidFill>
                  <a:schemeClr val="accent1">
                    <a:lumMod val="50000"/>
                  </a:schemeClr>
                </a:solidFill>
              </a:rPr>
            </a:br>
            <a:r>
              <a:rPr lang="de-DE" sz="1800" b="0" dirty="0" smtClean="0">
                <a:solidFill>
                  <a:schemeClr val="accent1">
                    <a:lumMod val="50000"/>
                  </a:schemeClr>
                </a:solidFill>
              </a:rPr>
              <a:t>koordiniert für die Betriebe nutzen.</a:t>
            </a:r>
            <a:endParaRPr lang="de-DE" sz="1800" b="0" dirty="0">
              <a:solidFill>
                <a:schemeClr val="accent1">
                  <a:lumMod val="50000"/>
                </a:schemeClr>
              </a:solidFill>
            </a:endParaRPr>
          </a:p>
        </p:txBody>
      </p:sp>
      <p:sp>
        <p:nvSpPr>
          <p:cNvPr id="31" name="Rectangle 17"/>
          <p:cNvSpPr txBox="1">
            <a:spLocks noChangeArrowheads="1"/>
          </p:cNvSpPr>
          <p:nvPr/>
        </p:nvSpPr>
        <p:spPr bwMode="auto">
          <a:xfrm>
            <a:off x="409523" y="338691"/>
            <a:ext cx="5216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a:lstStyle>
          <a:p>
            <a:pPr>
              <a:buFontTx/>
            </a:pPr>
            <a:r>
              <a:rPr lang="de-DE" altLang="de-DE" sz="3200" b="0" dirty="0" smtClean="0"/>
              <a:t>Zentrale Idee</a:t>
            </a:r>
          </a:p>
        </p:txBody>
      </p:sp>
      <p:sp>
        <p:nvSpPr>
          <p:cNvPr id="33" name="Richtungspfeil 32"/>
          <p:cNvSpPr/>
          <p:nvPr/>
        </p:nvSpPr>
        <p:spPr>
          <a:xfrm>
            <a:off x="1398455" y="2765079"/>
            <a:ext cx="2160240" cy="1259682"/>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Tahoma" panose="020B0604030504040204" pitchFamily="34" charset="0"/>
              <a:ea typeface="Tahoma" panose="020B0604030504040204" pitchFamily="34" charset="0"/>
              <a:cs typeface="Tahoma" panose="020B0604030504040204" pitchFamily="34" charset="0"/>
            </a:endParaRPr>
          </a:p>
        </p:txBody>
      </p:sp>
      <p:sp>
        <p:nvSpPr>
          <p:cNvPr id="34" name="Text Box 11"/>
          <p:cNvSpPr txBox="1">
            <a:spLocks noChangeArrowheads="1"/>
          </p:cNvSpPr>
          <p:nvPr/>
        </p:nvSpPr>
        <p:spPr bwMode="auto">
          <a:xfrm>
            <a:off x="1474112" y="3102532"/>
            <a:ext cx="17536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600" b="0" dirty="0">
                <a:solidFill>
                  <a:schemeClr val="bg1"/>
                </a:solidFill>
                <a:latin typeface="Tahoma" panose="020B0604030504040204" pitchFamily="34" charset="0"/>
                <a:ea typeface="Tahoma" panose="020B0604030504040204" pitchFamily="34" charset="0"/>
                <a:cs typeface="Tahoma" panose="020B0604030504040204" pitchFamily="34" charset="0"/>
              </a:rPr>
              <a:t>Demographische </a:t>
            </a:r>
            <a:br>
              <a:rPr lang="de-DE" altLang="de-DE" sz="1600" b="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DE" altLang="de-DE" sz="1600" b="0" dirty="0">
                <a:solidFill>
                  <a:schemeClr val="bg1"/>
                </a:solidFill>
                <a:latin typeface="Tahoma" panose="020B0604030504040204" pitchFamily="34" charset="0"/>
                <a:ea typeface="Tahoma" panose="020B0604030504040204" pitchFamily="34" charset="0"/>
                <a:cs typeface="Tahoma" panose="020B0604030504040204" pitchFamily="34" charset="0"/>
              </a:rPr>
              <a:t>Entwicklung</a:t>
            </a:r>
          </a:p>
        </p:txBody>
      </p:sp>
      <p:pic>
        <p:nvPicPr>
          <p:cNvPr id="22" name="8125112b-4700-4693-8336-9be1e5945c4a" descr="1A2DA181-BE85-47A0-8E21-E49E6B1EC37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3390" y="2540113"/>
            <a:ext cx="2249267" cy="10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940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231114" y="1397614"/>
            <a:ext cx="8733123" cy="1814803"/>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66" name="Rectangle 17"/>
          <p:cNvSpPr>
            <a:spLocks noGrp="1" noChangeArrowheads="1"/>
          </p:cNvSpPr>
          <p:nvPr>
            <p:ph type="title" idx="4294967295"/>
          </p:nvPr>
        </p:nvSpPr>
        <p:spPr>
          <a:xfrm>
            <a:off x="504653" y="347696"/>
            <a:ext cx="6489271" cy="644525"/>
          </a:xfrm>
          <a:prstGeom prst="rect">
            <a:avLst/>
          </a:prstGeom>
          <a:noFill/>
        </p:spPr>
        <p:txBody>
          <a:bodyPr/>
          <a:lstStyle/>
          <a:p>
            <a:pPr eaLnBrk="1" hangingPunct="1"/>
            <a:r>
              <a:rPr lang="de-DE" altLang="de-DE" sz="3200" b="0" dirty="0" smtClean="0"/>
              <a:t>Ein Luxus in Deutschland</a:t>
            </a:r>
          </a:p>
        </p:txBody>
      </p:sp>
      <p:sp>
        <p:nvSpPr>
          <p:cNvPr id="2" name="Eingekerbter Pfeil nach rechts 1"/>
          <p:cNvSpPr/>
          <p:nvPr/>
        </p:nvSpPr>
        <p:spPr>
          <a:xfrm>
            <a:off x="212570" y="4497859"/>
            <a:ext cx="8760941" cy="2174790"/>
          </a:xfrm>
          <a:prstGeom prst="notchedRightArrow">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2545143" y="5251337"/>
            <a:ext cx="4199034" cy="707886"/>
          </a:xfrm>
          <a:prstGeom prst="rect">
            <a:avLst/>
          </a:prstGeom>
          <a:noFill/>
        </p:spPr>
        <p:txBody>
          <a:bodyPr wrap="none" rtlCol="0">
            <a:spAutoFit/>
          </a:bodyPr>
          <a:lstStyle/>
          <a:p>
            <a:r>
              <a:rPr lang="de-DE" sz="2000" b="0" dirty="0" smtClean="0">
                <a:solidFill>
                  <a:schemeClr val="accent1"/>
                </a:solidFill>
              </a:rPr>
              <a:t>Wertschöpfungsprozesse von </a:t>
            </a:r>
            <a:br>
              <a:rPr lang="de-DE" sz="2000" b="0" dirty="0" smtClean="0">
                <a:solidFill>
                  <a:schemeClr val="accent1"/>
                </a:solidFill>
              </a:rPr>
            </a:br>
            <a:r>
              <a:rPr lang="de-DE" sz="2000" b="0" dirty="0" smtClean="0">
                <a:solidFill>
                  <a:schemeClr val="accent1"/>
                </a:solidFill>
              </a:rPr>
              <a:t>kleinen und mittleren Unternehmen</a:t>
            </a:r>
            <a:endParaRPr lang="de-DE" sz="2000" b="0" dirty="0">
              <a:solidFill>
                <a:schemeClr val="accent1"/>
              </a:solidFill>
            </a:endParaRPr>
          </a:p>
        </p:txBody>
      </p:sp>
      <p:sp>
        <p:nvSpPr>
          <p:cNvPr id="6" name="Textfeld 5"/>
          <p:cNvSpPr txBox="1"/>
          <p:nvPr/>
        </p:nvSpPr>
        <p:spPr>
          <a:xfrm>
            <a:off x="1512539" y="1434685"/>
            <a:ext cx="6692341" cy="904863"/>
          </a:xfrm>
          <a:prstGeom prst="rect">
            <a:avLst/>
          </a:prstGeom>
          <a:noFill/>
        </p:spPr>
        <p:txBody>
          <a:bodyPr wrap="square" rtlCol="0">
            <a:spAutoFit/>
          </a:bodyPr>
          <a:lstStyle/>
          <a:p>
            <a:r>
              <a:rPr lang="de-DE" b="0" dirty="0" smtClean="0">
                <a:solidFill>
                  <a:schemeClr val="accent1"/>
                </a:solidFill>
              </a:rPr>
              <a:t>„System“ der Unterstützung der KMU</a:t>
            </a:r>
          </a:p>
          <a:p>
            <a:r>
              <a:rPr lang="de-DE" b="0" dirty="0" smtClean="0">
                <a:solidFill>
                  <a:schemeClr val="accent1"/>
                </a:solidFill>
              </a:rPr>
              <a:t>236 000 Berater (für KMU rund 200 000)</a:t>
            </a:r>
            <a:endParaRPr lang="de-DE" b="0" dirty="0">
              <a:solidFill>
                <a:schemeClr val="accent1"/>
              </a:solidFill>
            </a:endParaRPr>
          </a:p>
        </p:txBody>
      </p:sp>
      <p:sp>
        <p:nvSpPr>
          <p:cNvPr id="7" name="Pfeil nach unten 6"/>
          <p:cNvSpPr/>
          <p:nvPr/>
        </p:nvSpPr>
        <p:spPr>
          <a:xfrm>
            <a:off x="231115"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p:nvSpPr>
        <p:spPr>
          <a:xfrm>
            <a:off x="367040" y="2631648"/>
            <a:ext cx="1482811" cy="1705082"/>
          </a:xfrm>
          <a:prstGeom prst="rect">
            <a:avLst/>
          </a:prstGeom>
          <a:noFill/>
        </p:spPr>
        <p:txBody>
          <a:bodyPr wrap="square" rtlCol="0">
            <a:spAutoFit/>
          </a:bodyPr>
          <a:lstStyle/>
          <a:p>
            <a:r>
              <a:rPr lang="de-DE" sz="1200" dirty="0"/>
              <a:t>Betriebsberater der </a:t>
            </a:r>
            <a:r>
              <a:rPr lang="de-DE" sz="1200" dirty="0" err="1" smtClean="0"/>
              <a:t>Sozialversi-cherungen</a:t>
            </a:r>
            <a:r>
              <a:rPr lang="de-DE" sz="1200" dirty="0" smtClean="0"/>
              <a:t> </a:t>
            </a:r>
            <a:r>
              <a:rPr lang="de-DE" sz="1000" b="0" dirty="0"/>
              <a:t>(Unfallversicherungsträger, Krankenkassen, Agentur für Arbeit, </a:t>
            </a:r>
            <a:r>
              <a:rPr lang="de-DE" sz="1000" b="0" dirty="0" smtClean="0"/>
              <a:t>Rentenversicherung)</a:t>
            </a:r>
          </a:p>
          <a:p>
            <a:endParaRPr lang="de-DE" sz="1200" b="0" dirty="0"/>
          </a:p>
          <a:p>
            <a:r>
              <a:rPr lang="de-DE" sz="1200" dirty="0" smtClean="0">
                <a:solidFill>
                  <a:schemeClr val="accent1"/>
                </a:solidFill>
              </a:rPr>
              <a:t>rund </a:t>
            </a:r>
            <a:r>
              <a:rPr lang="de-DE" sz="1200" dirty="0">
                <a:solidFill>
                  <a:schemeClr val="accent1"/>
                </a:solidFill>
              </a:rPr>
              <a:t>12 000 </a:t>
            </a:r>
          </a:p>
        </p:txBody>
      </p:sp>
      <p:sp>
        <p:nvSpPr>
          <p:cNvPr id="10" name="Pfeil nach unten 9"/>
          <p:cNvSpPr/>
          <p:nvPr/>
        </p:nvSpPr>
        <p:spPr>
          <a:xfrm>
            <a:off x="1639782"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1775707" y="2631648"/>
            <a:ext cx="1482811" cy="1717393"/>
          </a:xfrm>
          <a:prstGeom prst="rect">
            <a:avLst/>
          </a:prstGeom>
          <a:noFill/>
        </p:spPr>
        <p:txBody>
          <a:bodyPr wrap="square" rtlCol="0">
            <a:spAutoFit/>
          </a:bodyPr>
          <a:lstStyle/>
          <a:p>
            <a:r>
              <a:rPr lang="de-DE" sz="1200" dirty="0"/>
              <a:t>Berater der Kammern, Innungen und </a:t>
            </a:r>
            <a:r>
              <a:rPr lang="de-DE" sz="1200" dirty="0" smtClean="0"/>
              <a:t>Verbände</a:t>
            </a:r>
          </a:p>
          <a:p>
            <a:endParaRPr lang="de-DE" sz="1200" dirty="0"/>
          </a:p>
          <a:p>
            <a:endParaRPr lang="de-DE" sz="1200" dirty="0" smtClean="0"/>
          </a:p>
          <a:p>
            <a:endParaRPr lang="de-DE" sz="1200" dirty="0"/>
          </a:p>
          <a:p>
            <a:r>
              <a:rPr lang="de-DE" sz="1200" dirty="0" smtClean="0"/>
              <a:t>rund </a:t>
            </a:r>
            <a:r>
              <a:rPr lang="de-DE" sz="1200" dirty="0"/>
              <a:t>2 000</a:t>
            </a:r>
            <a:endParaRPr lang="de-DE" sz="1200" dirty="0">
              <a:solidFill>
                <a:schemeClr val="accent1"/>
              </a:solidFill>
            </a:endParaRPr>
          </a:p>
        </p:txBody>
      </p:sp>
      <p:sp>
        <p:nvSpPr>
          <p:cNvPr id="13" name="Pfeil nach unten 12"/>
          <p:cNvSpPr/>
          <p:nvPr/>
        </p:nvSpPr>
        <p:spPr>
          <a:xfrm>
            <a:off x="3048449"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p:cNvSpPr txBox="1"/>
          <p:nvPr/>
        </p:nvSpPr>
        <p:spPr>
          <a:xfrm>
            <a:off x="3184374" y="2631648"/>
            <a:ext cx="1482811" cy="1680460"/>
          </a:xfrm>
          <a:prstGeom prst="rect">
            <a:avLst/>
          </a:prstGeom>
          <a:noFill/>
        </p:spPr>
        <p:txBody>
          <a:bodyPr wrap="square" rtlCol="0">
            <a:spAutoFit/>
          </a:bodyPr>
          <a:lstStyle/>
          <a:p>
            <a:r>
              <a:rPr lang="de-DE" sz="1200" dirty="0"/>
              <a:t>Fachkräfte für </a:t>
            </a:r>
            <a:r>
              <a:rPr lang="de-DE" sz="1200" dirty="0" smtClean="0"/>
              <a:t>Arbeits-</a:t>
            </a:r>
          </a:p>
          <a:p>
            <a:r>
              <a:rPr lang="de-DE" sz="1200" dirty="0" smtClean="0"/>
              <a:t>Sicherheit </a:t>
            </a:r>
            <a:r>
              <a:rPr lang="de-DE" sz="1200" b="0" dirty="0" smtClean="0"/>
              <a:t>(55000) </a:t>
            </a:r>
            <a:r>
              <a:rPr lang="de-DE" sz="1200" dirty="0" smtClean="0"/>
              <a:t>und Betriebsärzte </a:t>
            </a:r>
            <a:br>
              <a:rPr lang="de-DE" sz="1200" dirty="0" smtClean="0"/>
            </a:br>
            <a:r>
              <a:rPr lang="de-DE" sz="1200" b="0" dirty="0" smtClean="0"/>
              <a:t>(12 000)</a:t>
            </a:r>
          </a:p>
          <a:p>
            <a:endParaRPr lang="de-DE" sz="1200" dirty="0" smtClean="0"/>
          </a:p>
          <a:p>
            <a:r>
              <a:rPr lang="de-DE" sz="1200" dirty="0" smtClean="0"/>
              <a:t>rund 67 000 </a:t>
            </a:r>
          </a:p>
        </p:txBody>
      </p:sp>
      <p:sp>
        <p:nvSpPr>
          <p:cNvPr id="15" name="Pfeil nach unten 14"/>
          <p:cNvSpPr/>
          <p:nvPr/>
        </p:nvSpPr>
        <p:spPr>
          <a:xfrm>
            <a:off x="4457116"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4593041" y="2631648"/>
            <a:ext cx="1482811" cy="1754326"/>
          </a:xfrm>
          <a:prstGeom prst="rect">
            <a:avLst/>
          </a:prstGeom>
          <a:noFill/>
        </p:spPr>
        <p:txBody>
          <a:bodyPr wrap="square" rtlCol="0">
            <a:spAutoFit/>
          </a:bodyPr>
          <a:lstStyle/>
          <a:p>
            <a:r>
              <a:rPr lang="de-DE" sz="1200" dirty="0" smtClean="0"/>
              <a:t>Auditoren </a:t>
            </a:r>
            <a:r>
              <a:rPr lang="de-DE" sz="1200" dirty="0"/>
              <a:t>(QM/Öko-Audit/usw</a:t>
            </a:r>
            <a:r>
              <a:rPr lang="de-DE" sz="1200" dirty="0" smtClean="0"/>
              <a:t>.)</a:t>
            </a:r>
          </a:p>
          <a:p>
            <a:endParaRPr lang="de-DE" sz="1200" dirty="0"/>
          </a:p>
          <a:p>
            <a:endParaRPr lang="de-DE" sz="1200" dirty="0" smtClean="0"/>
          </a:p>
          <a:p>
            <a:endParaRPr lang="de-DE" sz="1200" dirty="0"/>
          </a:p>
          <a:p>
            <a:endParaRPr lang="de-DE" sz="1200" dirty="0" smtClean="0"/>
          </a:p>
          <a:p>
            <a:r>
              <a:rPr lang="de-DE" sz="1200" dirty="0" smtClean="0"/>
              <a:t>rund 1000 </a:t>
            </a:r>
          </a:p>
        </p:txBody>
      </p:sp>
      <p:sp>
        <p:nvSpPr>
          <p:cNvPr id="17" name="Pfeil nach unten 16"/>
          <p:cNvSpPr/>
          <p:nvPr/>
        </p:nvSpPr>
        <p:spPr>
          <a:xfrm>
            <a:off x="5866847"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feld 17"/>
          <p:cNvSpPr txBox="1"/>
          <p:nvPr/>
        </p:nvSpPr>
        <p:spPr>
          <a:xfrm>
            <a:off x="6002772" y="2631648"/>
            <a:ext cx="1482811" cy="1717393"/>
          </a:xfrm>
          <a:prstGeom prst="rect">
            <a:avLst/>
          </a:prstGeom>
          <a:noFill/>
        </p:spPr>
        <p:txBody>
          <a:bodyPr wrap="square" rtlCol="0">
            <a:spAutoFit/>
          </a:bodyPr>
          <a:lstStyle/>
          <a:p>
            <a:r>
              <a:rPr lang="de-DE" sz="1200" dirty="0"/>
              <a:t>Unternehmens- und Personalberater: </a:t>
            </a:r>
            <a:r>
              <a:rPr lang="de-DE" sz="1200" b="0" dirty="0" smtClean="0"/>
              <a:t>( </a:t>
            </a:r>
            <a:r>
              <a:rPr lang="de-DE" sz="1200" b="0" dirty="0"/>
              <a:t>ca. </a:t>
            </a:r>
            <a:r>
              <a:rPr lang="de-DE" sz="1200" b="0" dirty="0" smtClean="0"/>
              <a:t>6000) </a:t>
            </a:r>
          </a:p>
          <a:p>
            <a:endParaRPr lang="de-DE" sz="1200" dirty="0" smtClean="0"/>
          </a:p>
          <a:p>
            <a:endParaRPr lang="de-DE" sz="1200" dirty="0"/>
          </a:p>
          <a:p>
            <a:endParaRPr lang="de-DE" sz="1200" dirty="0" smtClean="0"/>
          </a:p>
          <a:p>
            <a:r>
              <a:rPr lang="de-DE" sz="1200" dirty="0"/>
              <a:t>rund  80 000</a:t>
            </a:r>
            <a:endParaRPr lang="de-DE" sz="1200" dirty="0" smtClean="0"/>
          </a:p>
        </p:txBody>
      </p:sp>
      <p:sp>
        <p:nvSpPr>
          <p:cNvPr id="19" name="Pfeil nach unten 18"/>
          <p:cNvSpPr/>
          <p:nvPr/>
        </p:nvSpPr>
        <p:spPr>
          <a:xfrm>
            <a:off x="7305645"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9"/>
          <p:cNvSpPr txBox="1"/>
          <p:nvPr/>
        </p:nvSpPr>
        <p:spPr>
          <a:xfrm>
            <a:off x="7441570" y="2631648"/>
            <a:ext cx="1482811" cy="1791260"/>
          </a:xfrm>
          <a:prstGeom prst="rect">
            <a:avLst/>
          </a:prstGeom>
          <a:noFill/>
        </p:spPr>
        <p:txBody>
          <a:bodyPr wrap="square" rtlCol="0">
            <a:spAutoFit/>
          </a:bodyPr>
          <a:lstStyle/>
          <a:p>
            <a:r>
              <a:rPr lang="de-DE" sz="1200" dirty="0" smtClean="0"/>
              <a:t>Steuerberater </a:t>
            </a:r>
          </a:p>
          <a:p>
            <a:endParaRPr lang="de-DE" sz="1200" dirty="0"/>
          </a:p>
          <a:p>
            <a:endParaRPr lang="de-DE" sz="1200" dirty="0" smtClean="0"/>
          </a:p>
          <a:p>
            <a:endParaRPr lang="de-DE" sz="1200" dirty="0"/>
          </a:p>
          <a:p>
            <a:r>
              <a:rPr lang="de-DE" sz="1200" dirty="0"/>
              <a:t/>
            </a:r>
            <a:br>
              <a:rPr lang="de-DE" sz="1200" dirty="0"/>
            </a:br>
            <a:endParaRPr lang="de-DE" sz="1200" dirty="0" smtClean="0"/>
          </a:p>
          <a:p>
            <a:endParaRPr lang="de-DE" sz="1200" dirty="0"/>
          </a:p>
          <a:p>
            <a:r>
              <a:rPr lang="de-DE" sz="1200" dirty="0" smtClean="0"/>
              <a:t>rund </a:t>
            </a:r>
            <a:r>
              <a:rPr lang="de-DE" sz="1200" dirty="0"/>
              <a:t>74 000</a:t>
            </a:r>
            <a:endParaRPr lang="de-DE" sz="1200" dirty="0" smtClean="0"/>
          </a:p>
        </p:txBody>
      </p:sp>
      <p:sp>
        <p:nvSpPr>
          <p:cNvPr id="4" name="Rechteck 3"/>
          <p:cNvSpPr/>
          <p:nvPr/>
        </p:nvSpPr>
        <p:spPr>
          <a:xfrm>
            <a:off x="443240" y="2446637"/>
            <a:ext cx="2681409" cy="1939337"/>
          </a:xfrm>
          <a:prstGeom prst="rect">
            <a:avLst/>
          </a:prstGeom>
          <a:noFill/>
          <a:ln w="38100">
            <a:solidFill>
              <a:srgbClr val="C83C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p:nvSpPr>
        <p:spPr>
          <a:xfrm>
            <a:off x="3262297" y="2483571"/>
            <a:ext cx="1330743" cy="1939337"/>
          </a:xfrm>
          <a:prstGeom prst="rect">
            <a:avLst/>
          </a:prstGeom>
          <a:no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21"/>
          <p:cNvSpPr/>
          <p:nvPr/>
        </p:nvSpPr>
        <p:spPr>
          <a:xfrm>
            <a:off x="4667184" y="2458731"/>
            <a:ext cx="4126295" cy="1939337"/>
          </a:xfrm>
          <a:prstGeom prst="rect">
            <a:avLst/>
          </a:prstGeom>
          <a:noFill/>
          <a:ln w="38100">
            <a:solidFill>
              <a:srgbClr val="3366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977085" y="4312108"/>
            <a:ext cx="1568058" cy="646331"/>
          </a:xfrm>
          <a:prstGeom prst="rect">
            <a:avLst/>
          </a:prstGeom>
          <a:solidFill>
            <a:schemeClr val="tx2"/>
          </a:solidFill>
          <a:ln w="38100">
            <a:solidFill>
              <a:srgbClr val="C83C5A"/>
            </a:solidFill>
          </a:ln>
        </p:spPr>
        <p:txBody>
          <a:bodyPr wrap="none" rtlCol="0">
            <a:spAutoFit/>
          </a:bodyPr>
          <a:lstStyle/>
          <a:p>
            <a:r>
              <a:rPr lang="de-DE" sz="1200" dirty="0" smtClean="0">
                <a:solidFill>
                  <a:srgbClr val="C83C5A"/>
                </a:solidFill>
              </a:rPr>
              <a:t>Gesellschaftliche </a:t>
            </a:r>
            <a:br>
              <a:rPr lang="de-DE" sz="1200" dirty="0" smtClean="0">
                <a:solidFill>
                  <a:srgbClr val="C83C5A"/>
                </a:solidFill>
              </a:rPr>
            </a:br>
            <a:r>
              <a:rPr lang="de-DE" sz="1200" dirty="0" smtClean="0">
                <a:solidFill>
                  <a:srgbClr val="C83C5A"/>
                </a:solidFill>
              </a:rPr>
              <a:t>Unterstützung/</a:t>
            </a:r>
            <a:br>
              <a:rPr lang="de-DE" sz="1200" dirty="0" smtClean="0">
                <a:solidFill>
                  <a:srgbClr val="C83C5A"/>
                </a:solidFill>
              </a:rPr>
            </a:br>
            <a:r>
              <a:rPr lang="de-DE" sz="1200" dirty="0" smtClean="0">
                <a:solidFill>
                  <a:srgbClr val="C83C5A"/>
                </a:solidFill>
              </a:rPr>
              <a:t>Beitragsfinanziert</a:t>
            </a:r>
            <a:endParaRPr lang="de-DE" sz="1200" dirty="0">
              <a:solidFill>
                <a:srgbClr val="C83C5A"/>
              </a:solidFill>
            </a:endParaRPr>
          </a:p>
        </p:txBody>
      </p:sp>
      <p:sp>
        <p:nvSpPr>
          <p:cNvPr id="9" name="Rechteck 8"/>
          <p:cNvSpPr/>
          <p:nvPr/>
        </p:nvSpPr>
        <p:spPr>
          <a:xfrm>
            <a:off x="3352322" y="4336730"/>
            <a:ext cx="1104792" cy="646331"/>
          </a:xfrm>
          <a:prstGeom prst="rect">
            <a:avLst/>
          </a:prstGeom>
          <a:solidFill>
            <a:schemeClr val="tx2"/>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Textfeld 22"/>
          <p:cNvSpPr txBox="1"/>
          <p:nvPr/>
        </p:nvSpPr>
        <p:spPr>
          <a:xfrm>
            <a:off x="3528654" y="4348700"/>
            <a:ext cx="752129" cy="646331"/>
          </a:xfrm>
          <a:prstGeom prst="rect">
            <a:avLst/>
          </a:prstGeom>
          <a:noFill/>
        </p:spPr>
        <p:txBody>
          <a:bodyPr wrap="none" rtlCol="0">
            <a:spAutoFit/>
          </a:bodyPr>
          <a:lstStyle/>
          <a:p>
            <a:r>
              <a:rPr lang="de-DE" sz="1200" dirty="0" err="1" smtClean="0">
                <a:solidFill>
                  <a:schemeClr val="accent3">
                    <a:lumMod val="75000"/>
                  </a:schemeClr>
                </a:solidFill>
              </a:rPr>
              <a:t>Gesetzl</a:t>
            </a:r>
            <a:r>
              <a:rPr lang="de-DE" sz="1200" dirty="0" smtClean="0">
                <a:solidFill>
                  <a:schemeClr val="accent3">
                    <a:lumMod val="75000"/>
                  </a:schemeClr>
                </a:solidFill>
              </a:rPr>
              <a:t/>
            </a:r>
            <a:br>
              <a:rPr lang="de-DE" sz="1200" dirty="0" smtClean="0">
                <a:solidFill>
                  <a:schemeClr val="accent3">
                    <a:lumMod val="75000"/>
                  </a:schemeClr>
                </a:solidFill>
              </a:rPr>
            </a:br>
            <a:r>
              <a:rPr lang="de-DE" sz="1200" dirty="0" err="1" smtClean="0">
                <a:solidFill>
                  <a:schemeClr val="accent3">
                    <a:lumMod val="75000"/>
                  </a:schemeClr>
                </a:solidFill>
              </a:rPr>
              <a:t>vorge</a:t>
            </a:r>
            <a:r>
              <a:rPr lang="de-DE" sz="1200" dirty="0" smtClean="0">
                <a:solidFill>
                  <a:schemeClr val="accent3">
                    <a:lumMod val="75000"/>
                  </a:schemeClr>
                </a:solidFill>
              </a:rPr>
              <a:t>-</a:t>
            </a:r>
            <a:br>
              <a:rPr lang="de-DE" sz="1200" dirty="0" smtClean="0">
                <a:solidFill>
                  <a:schemeClr val="accent3">
                    <a:lumMod val="75000"/>
                  </a:schemeClr>
                </a:solidFill>
              </a:rPr>
            </a:br>
            <a:r>
              <a:rPr lang="de-DE" sz="1200" dirty="0" smtClean="0">
                <a:solidFill>
                  <a:schemeClr val="accent3">
                    <a:lumMod val="75000"/>
                  </a:schemeClr>
                </a:solidFill>
              </a:rPr>
              <a:t>geben</a:t>
            </a:r>
            <a:endParaRPr lang="de-DE" sz="1200" dirty="0">
              <a:solidFill>
                <a:schemeClr val="accent3">
                  <a:lumMod val="75000"/>
                </a:schemeClr>
              </a:solidFill>
            </a:endParaRPr>
          </a:p>
        </p:txBody>
      </p:sp>
      <p:sp>
        <p:nvSpPr>
          <p:cNvPr id="25" name="Textfeld 24"/>
          <p:cNvSpPr txBox="1"/>
          <p:nvPr/>
        </p:nvSpPr>
        <p:spPr>
          <a:xfrm>
            <a:off x="6032390" y="4312108"/>
            <a:ext cx="1546999" cy="646331"/>
          </a:xfrm>
          <a:prstGeom prst="rect">
            <a:avLst/>
          </a:prstGeom>
          <a:solidFill>
            <a:schemeClr val="tx2"/>
          </a:solidFill>
          <a:ln w="38100">
            <a:solidFill>
              <a:srgbClr val="336699"/>
            </a:solidFill>
          </a:ln>
        </p:spPr>
        <p:txBody>
          <a:bodyPr wrap="square" rtlCol="0">
            <a:spAutoFit/>
          </a:bodyPr>
          <a:lstStyle/>
          <a:p>
            <a:r>
              <a:rPr lang="de-DE" sz="1200" dirty="0" smtClean="0">
                <a:solidFill>
                  <a:srgbClr val="336699"/>
                </a:solidFill>
              </a:rPr>
              <a:t>Freie Berater</a:t>
            </a:r>
            <a:br>
              <a:rPr lang="de-DE" sz="1200" dirty="0" smtClean="0">
                <a:solidFill>
                  <a:srgbClr val="336699"/>
                </a:solidFill>
              </a:rPr>
            </a:br>
            <a:r>
              <a:rPr lang="de-DE" sz="1200" dirty="0" smtClean="0">
                <a:solidFill>
                  <a:srgbClr val="336699"/>
                </a:solidFill>
              </a:rPr>
              <a:t>freier Markt</a:t>
            </a:r>
            <a:r>
              <a:rPr lang="de-DE" sz="1200" dirty="0">
                <a:solidFill>
                  <a:srgbClr val="336699"/>
                </a:solidFill>
              </a:rPr>
              <a:t/>
            </a:r>
            <a:br>
              <a:rPr lang="de-DE" sz="1200" dirty="0">
                <a:solidFill>
                  <a:srgbClr val="336699"/>
                </a:solidFill>
              </a:rPr>
            </a:br>
            <a:endParaRPr lang="de-DE" sz="1200" dirty="0" smtClean="0">
              <a:solidFill>
                <a:srgbClr val="336699"/>
              </a:solidFill>
            </a:endParaRPr>
          </a:p>
        </p:txBody>
      </p:sp>
    </p:spTree>
    <p:extLst>
      <p:ext uri="{BB962C8B-B14F-4D97-AF65-F5344CB8AC3E}">
        <p14:creationId xmlns:p14="http://schemas.microsoft.com/office/powerpoint/2010/main" val="48749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231114" y="1397614"/>
            <a:ext cx="8733123" cy="1814803"/>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66" name="Rectangle 17"/>
          <p:cNvSpPr>
            <a:spLocks noGrp="1" noChangeArrowheads="1"/>
          </p:cNvSpPr>
          <p:nvPr>
            <p:ph type="title" idx="4294967295"/>
          </p:nvPr>
        </p:nvSpPr>
        <p:spPr>
          <a:xfrm>
            <a:off x="504653" y="347696"/>
            <a:ext cx="6489271" cy="644525"/>
          </a:xfrm>
          <a:prstGeom prst="rect">
            <a:avLst/>
          </a:prstGeom>
          <a:noFill/>
        </p:spPr>
        <p:txBody>
          <a:bodyPr/>
          <a:lstStyle/>
          <a:p>
            <a:pPr eaLnBrk="1" hangingPunct="1"/>
            <a:r>
              <a:rPr lang="de-DE" altLang="de-DE" sz="3200" b="0" dirty="0" smtClean="0"/>
              <a:t>Ein Luxus in Deutschland</a:t>
            </a:r>
          </a:p>
        </p:txBody>
      </p:sp>
      <p:sp>
        <p:nvSpPr>
          <p:cNvPr id="2" name="Eingekerbter Pfeil nach rechts 1"/>
          <p:cNvSpPr/>
          <p:nvPr/>
        </p:nvSpPr>
        <p:spPr>
          <a:xfrm>
            <a:off x="212570" y="4497859"/>
            <a:ext cx="8760941" cy="2174790"/>
          </a:xfrm>
          <a:prstGeom prst="notchedRightArrow">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2545143" y="5251337"/>
            <a:ext cx="4199034" cy="707886"/>
          </a:xfrm>
          <a:prstGeom prst="rect">
            <a:avLst/>
          </a:prstGeom>
          <a:noFill/>
        </p:spPr>
        <p:txBody>
          <a:bodyPr wrap="none" rtlCol="0">
            <a:spAutoFit/>
          </a:bodyPr>
          <a:lstStyle/>
          <a:p>
            <a:r>
              <a:rPr lang="de-DE" sz="2000" b="0" dirty="0" smtClean="0">
                <a:solidFill>
                  <a:schemeClr val="accent1"/>
                </a:solidFill>
              </a:rPr>
              <a:t>Wertschöpfungsprozesse von </a:t>
            </a:r>
            <a:br>
              <a:rPr lang="de-DE" sz="2000" b="0" dirty="0" smtClean="0">
                <a:solidFill>
                  <a:schemeClr val="accent1"/>
                </a:solidFill>
              </a:rPr>
            </a:br>
            <a:r>
              <a:rPr lang="de-DE" sz="2000" b="0" dirty="0" smtClean="0">
                <a:solidFill>
                  <a:schemeClr val="accent1"/>
                </a:solidFill>
              </a:rPr>
              <a:t>kleinen und mittleren Unternehmen</a:t>
            </a:r>
            <a:endParaRPr lang="de-DE" sz="2000" b="0" dirty="0">
              <a:solidFill>
                <a:schemeClr val="accent1"/>
              </a:solidFill>
            </a:endParaRPr>
          </a:p>
        </p:txBody>
      </p:sp>
      <p:sp>
        <p:nvSpPr>
          <p:cNvPr id="6" name="Textfeld 5"/>
          <p:cNvSpPr txBox="1"/>
          <p:nvPr/>
        </p:nvSpPr>
        <p:spPr>
          <a:xfrm>
            <a:off x="966619" y="1434685"/>
            <a:ext cx="7411842" cy="904863"/>
          </a:xfrm>
          <a:prstGeom prst="rect">
            <a:avLst/>
          </a:prstGeom>
          <a:noFill/>
        </p:spPr>
        <p:txBody>
          <a:bodyPr wrap="square" rtlCol="0">
            <a:spAutoFit/>
          </a:bodyPr>
          <a:lstStyle/>
          <a:p>
            <a:r>
              <a:rPr lang="de-DE" b="0" dirty="0" smtClean="0">
                <a:solidFill>
                  <a:schemeClr val="accent1"/>
                </a:solidFill>
              </a:rPr>
              <a:t>„System“ der Unterstützung der KMU</a:t>
            </a:r>
          </a:p>
          <a:p>
            <a:r>
              <a:rPr lang="de-DE" b="0" dirty="0" smtClean="0">
                <a:solidFill>
                  <a:schemeClr val="accent1"/>
                </a:solidFill>
              </a:rPr>
              <a:t>236 000 Berater (für KMU rund 150 000 – 200 000)</a:t>
            </a:r>
            <a:endParaRPr lang="de-DE" b="0" dirty="0">
              <a:solidFill>
                <a:schemeClr val="accent1"/>
              </a:solidFill>
            </a:endParaRPr>
          </a:p>
        </p:txBody>
      </p:sp>
      <p:sp>
        <p:nvSpPr>
          <p:cNvPr id="7" name="Pfeil nach unten 6"/>
          <p:cNvSpPr/>
          <p:nvPr/>
        </p:nvSpPr>
        <p:spPr>
          <a:xfrm>
            <a:off x="231115"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p:nvSpPr>
        <p:spPr>
          <a:xfrm>
            <a:off x="367040" y="2631648"/>
            <a:ext cx="1482811" cy="1705082"/>
          </a:xfrm>
          <a:prstGeom prst="rect">
            <a:avLst/>
          </a:prstGeom>
          <a:noFill/>
        </p:spPr>
        <p:txBody>
          <a:bodyPr wrap="square" rtlCol="0">
            <a:spAutoFit/>
          </a:bodyPr>
          <a:lstStyle/>
          <a:p>
            <a:r>
              <a:rPr lang="de-DE" sz="1200" dirty="0"/>
              <a:t>Betriebsberater der </a:t>
            </a:r>
            <a:r>
              <a:rPr lang="de-DE" sz="1200" dirty="0" err="1" smtClean="0"/>
              <a:t>Sozialversi-cherungen</a:t>
            </a:r>
            <a:r>
              <a:rPr lang="de-DE" sz="1200" dirty="0" smtClean="0"/>
              <a:t> </a:t>
            </a:r>
            <a:r>
              <a:rPr lang="de-DE" sz="1000" b="0" dirty="0"/>
              <a:t>(Unfallversicherungsträger, Krankenkassen, Agentur für Arbeit, </a:t>
            </a:r>
            <a:r>
              <a:rPr lang="de-DE" sz="1000" b="0" dirty="0" smtClean="0"/>
              <a:t>Rentenversicherung)</a:t>
            </a:r>
          </a:p>
          <a:p>
            <a:endParaRPr lang="de-DE" sz="1200" b="0" dirty="0"/>
          </a:p>
          <a:p>
            <a:r>
              <a:rPr lang="de-DE" sz="1200" dirty="0" smtClean="0">
                <a:solidFill>
                  <a:schemeClr val="accent1"/>
                </a:solidFill>
              </a:rPr>
              <a:t>rund </a:t>
            </a:r>
            <a:r>
              <a:rPr lang="de-DE" sz="1200" dirty="0">
                <a:solidFill>
                  <a:schemeClr val="accent1"/>
                </a:solidFill>
              </a:rPr>
              <a:t>12 000 </a:t>
            </a:r>
          </a:p>
        </p:txBody>
      </p:sp>
      <p:sp>
        <p:nvSpPr>
          <p:cNvPr id="10" name="Pfeil nach unten 9"/>
          <p:cNvSpPr/>
          <p:nvPr/>
        </p:nvSpPr>
        <p:spPr>
          <a:xfrm>
            <a:off x="1639782"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1775707" y="2631648"/>
            <a:ext cx="1482811" cy="1717393"/>
          </a:xfrm>
          <a:prstGeom prst="rect">
            <a:avLst/>
          </a:prstGeom>
          <a:noFill/>
        </p:spPr>
        <p:txBody>
          <a:bodyPr wrap="square" rtlCol="0">
            <a:spAutoFit/>
          </a:bodyPr>
          <a:lstStyle/>
          <a:p>
            <a:r>
              <a:rPr lang="de-DE" sz="1200" dirty="0"/>
              <a:t>Berater der Kammern, Innungen und </a:t>
            </a:r>
            <a:r>
              <a:rPr lang="de-DE" sz="1200" dirty="0" smtClean="0"/>
              <a:t>Verbände</a:t>
            </a:r>
          </a:p>
          <a:p>
            <a:endParaRPr lang="de-DE" sz="1200" dirty="0"/>
          </a:p>
          <a:p>
            <a:endParaRPr lang="de-DE" sz="1200" dirty="0" smtClean="0"/>
          </a:p>
          <a:p>
            <a:endParaRPr lang="de-DE" sz="1200" dirty="0"/>
          </a:p>
          <a:p>
            <a:r>
              <a:rPr lang="de-DE" sz="1200" dirty="0" smtClean="0"/>
              <a:t>rund </a:t>
            </a:r>
            <a:r>
              <a:rPr lang="de-DE" sz="1200" dirty="0"/>
              <a:t>2 000</a:t>
            </a:r>
            <a:endParaRPr lang="de-DE" sz="1200" dirty="0">
              <a:solidFill>
                <a:schemeClr val="accent1"/>
              </a:solidFill>
            </a:endParaRPr>
          </a:p>
        </p:txBody>
      </p:sp>
      <p:sp>
        <p:nvSpPr>
          <p:cNvPr id="13" name="Pfeil nach unten 12"/>
          <p:cNvSpPr/>
          <p:nvPr/>
        </p:nvSpPr>
        <p:spPr>
          <a:xfrm>
            <a:off x="3048449"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p:cNvSpPr txBox="1"/>
          <p:nvPr/>
        </p:nvSpPr>
        <p:spPr>
          <a:xfrm>
            <a:off x="3184374" y="2631648"/>
            <a:ext cx="1482811" cy="1680460"/>
          </a:xfrm>
          <a:prstGeom prst="rect">
            <a:avLst/>
          </a:prstGeom>
          <a:noFill/>
        </p:spPr>
        <p:txBody>
          <a:bodyPr wrap="square" rtlCol="0">
            <a:spAutoFit/>
          </a:bodyPr>
          <a:lstStyle/>
          <a:p>
            <a:r>
              <a:rPr lang="de-DE" sz="1200" dirty="0"/>
              <a:t>Fachkräfte für </a:t>
            </a:r>
            <a:r>
              <a:rPr lang="de-DE" sz="1200" dirty="0" smtClean="0"/>
              <a:t>Arbeits-</a:t>
            </a:r>
          </a:p>
          <a:p>
            <a:r>
              <a:rPr lang="de-DE" sz="1200" dirty="0" smtClean="0"/>
              <a:t>Sicherheit </a:t>
            </a:r>
            <a:r>
              <a:rPr lang="de-DE" sz="1200" b="0" dirty="0" smtClean="0"/>
              <a:t>(55000) </a:t>
            </a:r>
            <a:r>
              <a:rPr lang="de-DE" sz="1200" dirty="0" smtClean="0"/>
              <a:t>und Betriebsärzte </a:t>
            </a:r>
            <a:br>
              <a:rPr lang="de-DE" sz="1200" dirty="0" smtClean="0"/>
            </a:br>
            <a:r>
              <a:rPr lang="de-DE" sz="1200" b="0" dirty="0" smtClean="0"/>
              <a:t>(12 000)</a:t>
            </a:r>
          </a:p>
          <a:p>
            <a:endParaRPr lang="de-DE" sz="1200" dirty="0" smtClean="0"/>
          </a:p>
          <a:p>
            <a:r>
              <a:rPr lang="de-DE" sz="1200" dirty="0" smtClean="0"/>
              <a:t>rund 67 000 </a:t>
            </a:r>
          </a:p>
        </p:txBody>
      </p:sp>
      <p:sp>
        <p:nvSpPr>
          <p:cNvPr id="15" name="Pfeil nach unten 14"/>
          <p:cNvSpPr/>
          <p:nvPr/>
        </p:nvSpPr>
        <p:spPr>
          <a:xfrm>
            <a:off x="4457116"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4593041" y="2631648"/>
            <a:ext cx="1482811" cy="1754326"/>
          </a:xfrm>
          <a:prstGeom prst="rect">
            <a:avLst/>
          </a:prstGeom>
          <a:noFill/>
        </p:spPr>
        <p:txBody>
          <a:bodyPr wrap="square" rtlCol="0">
            <a:spAutoFit/>
          </a:bodyPr>
          <a:lstStyle/>
          <a:p>
            <a:r>
              <a:rPr lang="de-DE" sz="1200" dirty="0" smtClean="0"/>
              <a:t>Auditoren </a:t>
            </a:r>
            <a:r>
              <a:rPr lang="de-DE" sz="1200" dirty="0"/>
              <a:t>(QM/Öko-Audit/usw</a:t>
            </a:r>
            <a:r>
              <a:rPr lang="de-DE" sz="1200" dirty="0" smtClean="0"/>
              <a:t>.)</a:t>
            </a:r>
          </a:p>
          <a:p>
            <a:endParaRPr lang="de-DE" sz="1200" dirty="0"/>
          </a:p>
          <a:p>
            <a:endParaRPr lang="de-DE" sz="1200" dirty="0" smtClean="0"/>
          </a:p>
          <a:p>
            <a:endParaRPr lang="de-DE" sz="1200" dirty="0"/>
          </a:p>
          <a:p>
            <a:endParaRPr lang="de-DE" sz="1200" dirty="0" smtClean="0"/>
          </a:p>
          <a:p>
            <a:r>
              <a:rPr lang="de-DE" sz="1200" dirty="0" smtClean="0"/>
              <a:t>rund 1000 </a:t>
            </a:r>
          </a:p>
        </p:txBody>
      </p:sp>
      <p:sp>
        <p:nvSpPr>
          <p:cNvPr id="17" name="Pfeil nach unten 16"/>
          <p:cNvSpPr/>
          <p:nvPr/>
        </p:nvSpPr>
        <p:spPr>
          <a:xfrm>
            <a:off x="5866847"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feld 17"/>
          <p:cNvSpPr txBox="1"/>
          <p:nvPr/>
        </p:nvSpPr>
        <p:spPr>
          <a:xfrm>
            <a:off x="6002772" y="2631648"/>
            <a:ext cx="1482811" cy="1717393"/>
          </a:xfrm>
          <a:prstGeom prst="rect">
            <a:avLst/>
          </a:prstGeom>
          <a:noFill/>
        </p:spPr>
        <p:txBody>
          <a:bodyPr wrap="square" rtlCol="0">
            <a:spAutoFit/>
          </a:bodyPr>
          <a:lstStyle/>
          <a:p>
            <a:r>
              <a:rPr lang="de-DE" sz="1200" dirty="0"/>
              <a:t>Unternehmens- und Personalberater: </a:t>
            </a:r>
            <a:r>
              <a:rPr lang="de-DE" sz="1200" b="0" dirty="0" smtClean="0"/>
              <a:t>( </a:t>
            </a:r>
            <a:r>
              <a:rPr lang="de-DE" sz="1200" b="0" dirty="0"/>
              <a:t>ca. </a:t>
            </a:r>
            <a:r>
              <a:rPr lang="de-DE" sz="1200" b="0" dirty="0" smtClean="0"/>
              <a:t>6000) </a:t>
            </a:r>
          </a:p>
          <a:p>
            <a:endParaRPr lang="de-DE" sz="1200" dirty="0" smtClean="0"/>
          </a:p>
          <a:p>
            <a:endParaRPr lang="de-DE" sz="1200" dirty="0"/>
          </a:p>
          <a:p>
            <a:endParaRPr lang="de-DE" sz="1200" dirty="0" smtClean="0"/>
          </a:p>
          <a:p>
            <a:r>
              <a:rPr lang="de-DE" sz="1200" dirty="0"/>
              <a:t>rund  80 000</a:t>
            </a:r>
            <a:endParaRPr lang="de-DE" sz="1200" dirty="0" smtClean="0"/>
          </a:p>
        </p:txBody>
      </p:sp>
      <p:sp>
        <p:nvSpPr>
          <p:cNvPr id="19" name="Pfeil nach unten 18"/>
          <p:cNvSpPr/>
          <p:nvPr/>
        </p:nvSpPr>
        <p:spPr>
          <a:xfrm>
            <a:off x="7305645" y="2446637"/>
            <a:ext cx="1712542" cy="2784389"/>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9"/>
          <p:cNvSpPr txBox="1"/>
          <p:nvPr/>
        </p:nvSpPr>
        <p:spPr>
          <a:xfrm>
            <a:off x="7441570" y="2631648"/>
            <a:ext cx="1482811" cy="1791260"/>
          </a:xfrm>
          <a:prstGeom prst="rect">
            <a:avLst/>
          </a:prstGeom>
          <a:noFill/>
        </p:spPr>
        <p:txBody>
          <a:bodyPr wrap="square" rtlCol="0">
            <a:spAutoFit/>
          </a:bodyPr>
          <a:lstStyle/>
          <a:p>
            <a:r>
              <a:rPr lang="de-DE" sz="1200" dirty="0" smtClean="0"/>
              <a:t>Steuerberater </a:t>
            </a:r>
          </a:p>
          <a:p>
            <a:endParaRPr lang="de-DE" sz="1200" dirty="0"/>
          </a:p>
          <a:p>
            <a:endParaRPr lang="de-DE" sz="1200" dirty="0" smtClean="0"/>
          </a:p>
          <a:p>
            <a:endParaRPr lang="de-DE" sz="1200" dirty="0"/>
          </a:p>
          <a:p>
            <a:r>
              <a:rPr lang="de-DE" sz="1200" dirty="0"/>
              <a:t/>
            </a:r>
            <a:br>
              <a:rPr lang="de-DE" sz="1200" dirty="0"/>
            </a:br>
            <a:endParaRPr lang="de-DE" sz="1200" dirty="0" smtClean="0"/>
          </a:p>
          <a:p>
            <a:endParaRPr lang="de-DE" sz="1200" dirty="0"/>
          </a:p>
          <a:p>
            <a:r>
              <a:rPr lang="de-DE" sz="1200" dirty="0" smtClean="0"/>
              <a:t>rund </a:t>
            </a:r>
            <a:r>
              <a:rPr lang="de-DE" sz="1200" dirty="0"/>
              <a:t>74 000</a:t>
            </a:r>
            <a:endParaRPr lang="de-DE" sz="1200" dirty="0" smtClean="0"/>
          </a:p>
        </p:txBody>
      </p:sp>
      <p:sp>
        <p:nvSpPr>
          <p:cNvPr id="4" name="Rechteck 3"/>
          <p:cNvSpPr/>
          <p:nvPr/>
        </p:nvSpPr>
        <p:spPr>
          <a:xfrm>
            <a:off x="443240" y="2446637"/>
            <a:ext cx="2681409" cy="1939337"/>
          </a:xfrm>
          <a:prstGeom prst="rect">
            <a:avLst/>
          </a:prstGeom>
          <a:noFill/>
          <a:ln w="38100">
            <a:solidFill>
              <a:srgbClr val="C83C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p:nvSpPr>
        <p:spPr>
          <a:xfrm>
            <a:off x="3262297" y="2483571"/>
            <a:ext cx="1330743" cy="1939337"/>
          </a:xfrm>
          <a:prstGeom prst="rect">
            <a:avLst/>
          </a:prstGeom>
          <a:no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21"/>
          <p:cNvSpPr/>
          <p:nvPr/>
        </p:nvSpPr>
        <p:spPr>
          <a:xfrm>
            <a:off x="4667184" y="2458731"/>
            <a:ext cx="4126295" cy="1939337"/>
          </a:xfrm>
          <a:prstGeom prst="rect">
            <a:avLst/>
          </a:prstGeom>
          <a:noFill/>
          <a:ln w="38100">
            <a:solidFill>
              <a:srgbClr val="3366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977085" y="4312108"/>
            <a:ext cx="1568058" cy="646331"/>
          </a:xfrm>
          <a:prstGeom prst="rect">
            <a:avLst/>
          </a:prstGeom>
          <a:solidFill>
            <a:schemeClr val="tx2"/>
          </a:solidFill>
          <a:ln w="38100">
            <a:solidFill>
              <a:srgbClr val="C83C5A"/>
            </a:solidFill>
          </a:ln>
        </p:spPr>
        <p:txBody>
          <a:bodyPr wrap="none" rtlCol="0">
            <a:spAutoFit/>
          </a:bodyPr>
          <a:lstStyle/>
          <a:p>
            <a:r>
              <a:rPr lang="de-DE" sz="1200" dirty="0" smtClean="0">
                <a:solidFill>
                  <a:srgbClr val="C83C5A"/>
                </a:solidFill>
              </a:rPr>
              <a:t>Gesellschaftliche </a:t>
            </a:r>
            <a:br>
              <a:rPr lang="de-DE" sz="1200" dirty="0" smtClean="0">
                <a:solidFill>
                  <a:srgbClr val="C83C5A"/>
                </a:solidFill>
              </a:rPr>
            </a:br>
            <a:r>
              <a:rPr lang="de-DE" sz="1200" dirty="0" smtClean="0">
                <a:solidFill>
                  <a:srgbClr val="C83C5A"/>
                </a:solidFill>
              </a:rPr>
              <a:t>Unterstützung/</a:t>
            </a:r>
            <a:br>
              <a:rPr lang="de-DE" sz="1200" dirty="0" smtClean="0">
                <a:solidFill>
                  <a:srgbClr val="C83C5A"/>
                </a:solidFill>
              </a:rPr>
            </a:br>
            <a:r>
              <a:rPr lang="de-DE" sz="1200" dirty="0" smtClean="0">
                <a:solidFill>
                  <a:srgbClr val="C83C5A"/>
                </a:solidFill>
              </a:rPr>
              <a:t>Beitragsfinanziert</a:t>
            </a:r>
            <a:endParaRPr lang="de-DE" sz="1200" dirty="0">
              <a:solidFill>
                <a:srgbClr val="C83C5A"/>
              </a:solidFill>
            </a:endParaRPr>
          </a:p>
        </p:txBody>
      </p:sp>
      <p:sp>
        <p:nvSpPr>
          <p:cNvPr id="9" name="Rechteck 8"/>
          <p:cNvSpPr/>
          <p:nvPr/>
        </p:nvSpPr>
        <p:spPr>
          <a:xfrm>
            <a:off x="3352322" y="4336730"/>
            <a:ext cx="1104792" cy="646331"/>
          </a:xfrm>
          <a:prstGeom prst="rect">
            <a:avLst/>
          </a:prstGeom>
          <a:solidFill>
            <a:schemeClr val="tx2"/>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Textfeld 22"/>
          <p:cNvSpPr txBox="1"/>
          <p:nvPr/>
        </p:nvSpPr>
        <p:spPr>
          <a:xfrm>
            <a:off x="3528654" y="4348700"/>
            <a:ext cx="752129" cy="646331"/>
          </a:xfrm>
          <a:prstGeom prst="rect">
            <a:avLst/>
          </a:prstGeom>
          <a:noFill/>
        </p:spPr>
        <p:txBody>
          <a:bodyPr wrap="none" rtlCol="0">
            <a:spAutoFit/>
          </a:bodyPr>
          <a:lstStyle/>
          <a:p>
            <a:r>
              <a:rPr lang="de-DE" sz="1200" dirty="0" err="1" smtClean="0">
                <a:solidFill>
                  <a:schemeClr val="accent3">
                    <a:lumMod val="75000"/>
                  </a:schemeClr>
                </a:solidFill>
              </a:rPr>
              <a:t>Gesetzl</a:t>
            </a:r>
            <a:r>
              <a:rPr lang="de-DE" sz="1200" dirty="0" smtClean="0">
                <a:solidFill>
                  <a:schemeClr val="accent3">
                    <a:lumMod val="75000"/>
                  </a:schemeClr>
                </a:solidFill>
              </a:rPr>
              <a:t/>
            </a:r>
            <a:br>
              <a:rPr lang="de-DE" sz="1200" dirty="0" smtClean="0">
                <a:solidFill>
                  <a:schemeClr val="accent3">
                    <a:lumMod val="75000"/>
                  </a:schemeClr>
                </a:solidFill>
              </a:rPr>
            </a:br>
            <a:r>
              <a:rPr lang="de-DE" sz="1200" dirty="0" err="1" smtClean="0">
                <a:solidFill>
                  <a:schemeClr val="accent3">
                    <a:lumMod val="75000"/>
                  </a:schemeClr>
                </a:solidFill>
              </a:rPr>
              <a:t>vorge</a:t>
            </a:r>
            <a:r>
              <a:rPr lang="de-DE" sz="1200" dirty="0" smtClean="0">
                <a:solidFill>
                  <a:schemeClr val="accent3">
                    <a:lumMod val="75000"/>
                  </a:schemeClr>
                </a:solidFill>
              </a:rPr>
              <a:t>-</a:t>
            </a:r>
            <a:br>
              <a:rPr lang="de-DE" sz="1200" dirty="0" smtClean="0">
                <a:solidFill>
                  <a:schemeClr val="accent3">
                    <a:lumMod val="75000"/>
                  </a:schemeClr>
                </a:solidFill>
              </a:rPr>
            </a:br>
            <a:r>
              <a:rPr lang="de-DE" sz="1200" dirty="0" smtClean="0">
                <a:solidFill>
                  <a:schemeClr val="accent3">
                    <a:lumMod val="75000"/>
                  </a:schemeClr>
                </a:solidFill>
              </a:rPr>
              <a:t>geben</a:t>
            </a:r>
            <a:endParaRPr lang="de-DE" sz="1200" dirty="0">
              <a:solidFill>
                <a:schemeClr val="accent3">
                  <a:lumMod val="75000"/>
                </a:schemeClr>
              </a:solidFill>
            </a:endParaRPr>
          </a:p>
        </p:txBody>
      </p:sp>
      <p:sp>
        <p:nvSpPr>
          <p:cNvPr id="25" name="Textfeld 24"/>
          <p:cNvSpPr txBox="1"/>
          <p:nvPr/>
        </p:nvSpPr>
        <p:spPr>
          <a:xfrm>
            <a:off x="6032390" y="4312108"/>
            <a:ext cx="1546999" cy="646331"/>
          </a:xfrm>
          <a:prstGeom prst="rect">
            <a:avLst/>
          </a:prstGeom>
          <a:solidFill>
            <a:schemeClr val="tx2"/>
          </a:solidFill>
          <a:ln w="38100">
            <a:solidFill>
              <a:srgbClr val="336699"/>
            </a:solidFill>
          </a:ln>
        </p:spPr>
        <p:txBody>
          <a:bodyPr wrap="square" rtlCol="0">
            <a:spAutoFit/>
          </a:bodyPr>
          <a:lstStyle/>
          <a:p>
            <a:r>
              <a:rPr lang="de-DE" sz="1200" dirty="0" smtClean="0">
                <a:solidFill>
                  <a:srgbClr val="336699"/>
                </a:solidFill>
              </a:rPr>
              <a:t>Freie Berater</a:t>
            </a:r>
            <a:br>
              <a:rPr lang="de-DE" sz="1200" dirty="0" smtClean="0">
                <a:solidFill>
                  <a:srgbClr val="336699"/>
                </a:solidFill>
              </a:rPr>
            </a:br>
            <a:r>
              <a:rPr lang="de-DE" sz="1200" dirty="0" smtClean="0">
                <a:solidFill>
                  <a:srgbClr val="336699"/>
                </a:solidFill>
              </a:rPr>
              <a:t>freier Markt</a:t>
            </a:r>
            <a:r>
              <a:rPr lang="de-DE" sz="1200" dirty="0">
                <a:solidFill>
                  <a:srgbClr val="336699"/>
                </a:solidFill>
              </a:rPr>
              <a:t/>
            </a:r>
            <a:br>
              <a:rPr lang="de-DE" sz="1200" dirty="0">
                <a:solidFill>
                  <a:srgbClr val="336699"/>
                </a:solidFill>
              </a:rPr>
            </a:br>
            <a:endParaRPr lang="de-DE" sz="1200" dirty="0" smtClean="0">
              <a:solidFill>
                <a:srgbClr val="336699"/>
              </a:solidFill>
            </a:endParaRPr>
          </a:p>
        </p:txBody>
      </p:sp>
      <p:sp>
        <p:nvSpPr>
          <p:cNvPr id="27" name="Textfeld 26"/>
          <p:cNvSpPr txBox="1"/>
          <p:nvPr/>
        </p:nvSpPr>
        <p:spPr>
          <a:xfrm>
            <a:off x="465492" y="5249145"/>
            <a:ext cx="8516370" cy="1034129"/>
          </a:xfrm>
          <a:prstGeom prst="rect">
            <a:avLst/>
          </a:prstGeom>
          <a:solidFill>
            <a:schemeClr val="tx2"/>
          </a:solidFill>
        </p:spPr>
        <p:txBody>
          <a:bodyPr wrap="none" rtlCol="0">
            <a:spAutoFit/>
          </a:bodyPr>
          <a:lstStyle/>
          <a:p>
            <a:r>
              <a:rPr lang="de-DE" sz="1800" b="0" dirty="0">
                <a:solidFill>
                  <a:srgbClr val="C83C5A"/>
                </a:solidFill>
              </a:rPr>
              <a:t>Bei </a:t>
            </a:r>
            <a:r>
              <a:rPr lang="de-DE" sz="1800" b="0" dirty="0" smtClean="0">
                <a:solidFill>
                  <a:srgbClr val="C83C5A"/>
                </a:solidFill>
              </a:rPr>
              <a:t>3 Millionen </a:t>
            </a:r>
            <a:r>
              <a:rPr lang="de-DE" sz="1800" b="0" dirty="0">
                <a:solidFill>
                  <a:srgbClr val="C83C5A"/>
                </a:solidFill>
              </a:rPr>
              <a:t>KMU </a:t>
            </a:r>
            <a:r>
              <a:rPr lang="de-DE" sz="1800" b="0" dirty="0" smtClean="0">
                <a:solidFill>
                  <a:srgbClr val="C83C5A"/>
                </a:solidFill>
              </a:rPr>
              <a:t>gibt es ein Berater-KMU-Verhältnis von 1 zu 15.</a:t>
            </a:r>
          </a:p>
          <a:p>
            <a:r>
              <a:rPr lang="de-DE" sz="1800" b="0" dirty="0" smtClean="0">
                <a:solidFill>
                  <a:srgbClr val="C83C5A"/>
                </a:solidFill>
              </a:rPr>
              <a:t>Viele Potenziale gehen in Parallelstrukturen und Tunnelperspektiven verloren.</a:t>
            </a:r>
          </a:p>
          <a:p>
            <a:r>
              <a:rPr lang="de-DE" sz="1800" b="0" dirty="0" smtClean="0">
                <a:solidFill>
                  <a:srgbClr val="C83C5A"/>
                </a:solidFill>
              </a:rPr>
              <a:t>Die Feststellung „Wir erreichen die KMU nicht“  hätte eigentlich keine Grundlage</a:t>
            </a:r>
          </a:p>
        </p:txBody>
      </p:sp>
    </p:spTree>
    <p:extLst>
      <p:ext uri="{BB962C8B-B14F-4D97-AF65-F5344CB8AC3E}">
        <p14:creationId xmlns:p14="http://schemas.microsoft.com/office/powerpoint/2010/main" val="2259861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2005-08-10-Lorenzhof-Beratungssituationen_Freigelände-layout_DSC0117"/>
          <p:cNvPicPr>
            <a:picLocks noChangeAspect="1" noChangeArrowheads="1"/>
          </p:cNvPicPr>
          <p:nvPr/>
        </p:nvPicPr>
        <p:blipFill>
          <a:blip r:embed="rId2">
            <a:extLst>
              <a:ext uri="{28A0092B-C50C-407E-A947-70E740481C1C}">
                <a14:useLocalDpi xmlns:a14="http://schemas.microsoft.com/office/drawing/2010/main" val="0"/>
              </a:ext>
            </a:extLst>
          </a:blip>
          <a:srcRect t="14944" b="32704"/>
          <a:stretch>
            <a:fillRect/>
          </a:stretch>
        </p:blipFill>
        <p:spPr bwMode="auto">
          <a:xfrm>
            <a:off x="120502" y="1346791"/>
            <a:ext cx="8885755" cy="297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7"/>
          <p:cNvSpPr txBox="1">
            <a:spLocks noChangeArrowheads="1"/>
          </p:cNvSpPr>
          <p:nvPr/>
        </p:nvSpPr>
        <p:spPr bwMode="auto">
          <a:xfrm>
            <a:off x="-27294" y="4613982"/>
            <a:ext cx="9239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800"/>
              </a:lnSpc>
              <a:buClr>
                <a:srgbClr val="8BA4D5"/>
              </a:buClr>
              <a:buFont typeface="Wingdings" panose="05000000000000000000" pitchFamily="2" charset="2"/>
              <a:buChar char="n"/>
              <a:defRPr sz="2000">
                <a:solidFill>
                  <a:schemeClr val="tx1"/>
                </a:solidFill>
                <a:latin typeface="Arial" panose="020B0604020202020204" pitchFamily="34" charset="0"/>
              </a:defRPr>
            </a:lvl1pPr>
            <a:lvl2pPr marL="742950" indent="-285750" eaLnBrk="0" hangingPunct="0">
              <a:lnSpc>
                <a:spcPts val="2200"/>
              </a:lnSpc>
              <a:spcBef>
                <a:spcPct val="20000"/>
              </a:spcBef>
              <a:buClr>
                <a:schemeClr val="accent2"/>
              </a:buClr>
              <a:buSzPct val="80000"/>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1525"/>
              </a:lnSpc>
              <a:spcBef>
                <a:spcPct val="20000"/>
              </a:spcBef>
              <a:buChar char="•"/>
              <a:defRPr sz="1100">
                <a:solidFill>
                  <a:schemeClr val="tx1"/>
                </a:solidFill>
                <a:latin typeface="Arial" panose="020B0604020202020204" pitchFamily="34" charset="0"/>
              </a:defRPr>
            </a:lvl3pPr>
            <a:lvl4pPr marL="1600200" indent="-228600" eaLnBrk="0" hangingPunct="0">
              <a:lnSpc>
                <a:spcPts val="1525"/>
              </a:lnSpc>
              <a:spcBef>
                <a:spcPct val="20000"/>
              </a:spcBef>
              <a:defRPr sz="900">
                <a:solidFill>
                  <a:schemeClr val="tx1"/>
                </a:solidFill>
                <a:latin typeface="Arial" panose="020B0604020202020204" pitchFamily="34" charset="0"/>
              </a:defRPr>
            </a:lvl4pPr>
            <a:lvl5pPr marL="2057400" indent="-228600" eaLnBrk="0" hangingPunct="0">
              <a:lnSpc>
                <a:spcPts val="1525"/>
              </a:lnSpc>
              <a:spcBef>
                <a:spcPct val="20000"/>
              </a:spcBef>
              <a:defRPr sz="900">
                <a:solidFill>
                  <a:schemeClr val="tx1"/>
                </a:solidFill>
                <a:latin typeface="Arial" panose="020B0604020202020204" pitchFamily="34" charset="0"/>
              </a:defRPr>
            </a:lvl5pPr>
            <a:lvl6pPr marL="25146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6pPr>
            <a:lvl7pPr marL="29718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7pPr>
            <a:lvl8pPr marL="34290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8pPr>
            <a:lvl9pPr marL="3886200" indent="-228600" eaLnBrk="0" fontAlgn="base" hangingPunct="0">
              <a:lnSpc>
                <a:spcPts val="1525"/>
              </a:lnSpc>
              <a:spcBef>
                <a:spcPct val="20000"/>
              </a:spcBef>
              <a:spcAft>
                <a:spcPct val="0"/>
              </a:spcAft>
              <a:defRPr sz="900">
                <a:solidFill>
                  <a:schemeClr val="tx1"/>
                </a:solidFill>
                <a:latin typeface="Arial" panose="020B0604020202020204" pitchFamily="34" charset="0"/>
              </a:defRPr>
            </a:lvl9pPr>
          </a:lstStyle>
          <a:p>
            <a:pPr eaLnBrk="1" hangingPunct="1">
              <a:lnSpc>
                <a:spcPct val="100000"/>
              </a:lnSpc>
              <a:buClrTx/>
              <a:buFontTx/>
              <a:buNone/>
            </a:pPr>
            <a:r>
              <a:rPr lang="de-DE" altLang="de-DE" sz="4800" dirty="0" smtClean="0">
                <a:solidFill>
                  <a:srgbClr val="6E8296">
                    <a:lumMod val="75000"/>
                  </a:srgbClr>
                </a:solidFill>
              </a:rPr>
              <a:t>Die Offensive Mittelstand </a:t>
            </a:r>
            <a:br>
              <a:rPr lang="de-DE" altLang="de-DE" sz="4800" dirty="0" smtClean="0">
                <a:solidFill>
                  <a:srgbClr val="6E8296">
                    <a:lumMod val="75000"/>
                  </a:srgbClr>
                </a:solidFill>
              </a:rPr>
            </a:br>
            <a:r>
              <a:rPr lang="de-DE" altLang="de-DE" sz="4800" dirty="0" smtClean="0">
                <a:solidFill>
                  <a:srgbClr val="6E8296">
                    <a:lumMod val="75000"/>
                  </a:srgbClr>
                </a:solidFill>
              </a:rPr>
              <a:t>(OM)</a:t>
            </a:r>
            <a:endParaRPr lang="de-DE" altLang="de-DE" sz="4800" dirty="0">
              <a:solidFill>
                <a:srgbClr val="6E8296">
                  <a:lumMod val="75000"/>
                </a:srgbClr>
              </a:solidFill>
            </a:endParaRPr>
          </a:p>
        </p:txBody>
      </p:sp>
      <p:sp>
        <p:nvSpPr>
          <p:cNvPr id="4" name="Rectangle 4"/>
          <p:cNvSpPr>
            <a:spLocks noChangeArrowheads="1"/>
          </p:cNvSpPr>
          <p:nvPr/>
        </p:nvSpPr>
        <p:spPr bwMode="auto">
          <a:xfrm>
            <a:off x="83574" y="1334631"/>
            <a:ext cx="8922683" cy="2998380"/>
          </a:xfrm>
          <a:prstGeom prst="rect">
            <a:avLst/>
          </a:prstGeom>
          <a:gradFill flip="none" rotWithShape="1">
            <a:gsLst>
              <a:gs pos="12000">
                <a:schemeClr val="tx1">
                  <a:shade val="30000"/>
                  <a:satMod val="115000"/>
                  <a:tint val="66000"/>
                  <a:satMod val="160000"/>
                  <a:alpha val="0"/>
                  <a:lumMod val="27000"/>
                </a:schemeClr>
              </a:gs>
              <a:gs pos="73000">
                <a:schemeClr val="tx1">
                  <a:shade val="30000"/>
                  <a:satMod val="115000"/>
                  <a:tint val="44500"/>
                  <a:satMod val="160000"/>
                  <a:lumMod val="60000"/>
                  <a:lumOff val="40000"/>
                </a:schemeClr>
              </a:gs>
              <a:gs pos="100000">
                <a:schemeClr val="tx1">
                  <a:shade val="30000"/>
                  <a:satMod val="115000"/>
                  <a:tint val="23500"/>
                  <a:satMod val="160000"/>
                </a:schemeClr>
              </a:gs>
            </a:gsLst>
            <a:lin ang="6000000" scaled="0"/>
            <a:tileRect/>
          </a:gradFill>
          <a:ln>
            <a:noFill/>
          </a:ln>
          <a:effectLst/>
        </p:spPr>
        <p:txBody>
          <a:bodyPr wrap="none" anchor="ctr"/>
          <a:lstStyle>
            <a:lvl1pPr eaLnBrk="0" hangingPunct="0">
              <a:lnSpc>
                <a:spcPts val="2800"/>
              </a:lnSpc>
              <a:buClr>
                <a:srgbClr val="8BA4D5"/>
              </a:buClr>
              <a:buFont typeface="Wingdings" pitchFamily="2" charset="2"/>
              <a:buChar char="n"/>
              <a:defRPr sz="2000">
                <a:solidFill>
                  <a:schemeClr val="tx1"/>
                </a:solidFill>
                <a:latin typeface="Arial" pitchFamily="34" charset="0"/>
              </a:defRPr>
            </a:lvl1pPr>
            <a:lvl2pPr marL="742950" indent="-285750" eaLnBrk="0" hangingPunct="0">
              <a:lnSpc>
                <a:spcPts val="2200"/>
              </a:lnSpc>
              <a:spcBef>
                <a:spcPct val="20000"/>
              </a:spcBef>
              <a:buClr>
                <a:schemeClr val="accent2"/>
              </a:buClr>
              <a:buSzPct val="80000"/>
              <a:buFont typeface="Arial" pitchFamily="34" charset="0"/>
              <a:buChar char="–"/>
              <a:defRPr>
                <a:solidFill>
                  <a:schemeClr val="tx1"/>
                </a:solidFill>
                <a:latin typeface="Arial" pitchFamily="34" charset="0"/>
              </a:defRPr>
            </a:lvl2pPr>
            <a:lvl3pPr marL="1143000" indent="-228600" eaLnBrk="0" hangingPunct="0">
              <a:lnSpc>
                <a:spcPts val="1525"/>
              </a:lnSpc>
              <a:spcBef>
                <a:spcPct val="20000"/>
              </a:spcBef>
              <a:buChar char="•"/>
              <a:defRPr sz="1100">
                <a:solidFill>
                  <a:schemeClr val="tx1"/>
                </a:solidFill>
                <a:latin typeface="Arial" pitchFamily="34" charset="0"/>
              </a:defRPr>
            </a:lvl3pPr>
            <a:lvl4pPr marL="1600200" indent="-228600" eaLnBrk="0" hangingPunct="0">
              <a:lnSpc>
                <a:spcPts val="1525"/>
              </a:lnSpc>
              <a:spcBef>
                <a:spcPct val="20000"/>
              </a:spcBef>
              <a:defRPr sz="900">
                <a:solidFill>
                  <a:schemeClr val="tx1"/>
                </a:solidFill>
                <a:latin typeface="Arial" pitchFamily="34" charset="0"/>
              </a:defRPr>
            </a:lvl4pPr>
            <a:lvl5pPr marL="2057400" indent="-228600" eaLnBrk="0" hangingPunct="0">
              <a:lnSpc>
                <a:spcPts val="1525"/>
              </a:lnSpc>
              <a:spcBef>
                <a:spcPct val="20000"/>
              </a:spcBef>
              <a:defRPr sz="900">
                <a:solidFill>
                  <a:schemeClr val="tx1"/>
                </a:solidFill>
                <a:latin typeface="Arial" pitchFamily="34" charset="0"/>
              </a:defRPr>
            </a:lvl5pPr>
            <a:lvl6pPr marL="2514600" indent="-228600" eaLnBrk="0" fontAlgn="base" hangingPunct="0">
              <a:lnSpc>
                <a:spcPts val="1525"/>
              </a:lnSpc>
              <a:spcBef>
                <a:spcPct val="20000"/>
              </a:spcBef>
              <a:spcAft>
                <a:spcPct val="0"/>
              </a:spcAft>
              <a:defRPr sz="900">
                <a:solidFill>
                  <a:schemeClr val="tx1"/>
                </a:solidFill>
                <a:latin typeface="Arial" pitchFamily="34" charset="0"/>
              </a:defRPr>
            </a:lvl6pPr>
            <a:lvl7pPr marL="2971800" indent="-228600" eaLnBrk="0" fontAlgn="base" hangingPunct="0">
              <a:lnSpc>
                <a:spcPts val="1525"/>
              </a:lnSpc>
              <a:spcBef>
                <a:spcPct val="20000"/>
              </a:spcBef>
              <a:spcAft>
                <a:spcPct val="0"/>
              </a:spcAft>
              <a:defRPr sz="900">
                <a:solidFill>
                  <a:schemeClr val="tx1"/>
                </a:solidFill>
                <a:latin typeface="Arial" pitchFamily="34" charset="0"/>
              </a:defRPr>
            </a:lvl7pPr>
            <a:lvl8pPr marL="3429000" indent="-228600" eaLnBrk="0" fontAlgn="base" hangingPunct="0">
              <a:lnSpc>
                <a:spcPts val="1525"/>
              </a:lnSpc>
              <a:spcBef>
                <a:spcPct val="20000"/>
              </a:spcBef>
              <a:spcAft>
                <a:spcPct val="0"/>
              </a:spcAft>
              <a:defRPr sz="900">
                <a:solidFill>
                  <a:schemeClr val="tx1"/>
                </a:solidFill>
                <a:latin typeface="Arial" pitchFamily="34" charset="0"/>
              </a:defRPr>
            </a:lvl8pPr>
            <a:lvl9pPr marL="3886200" indent="-228600" eaLnBrk="0" fontAlgn="base" hangingPunct="0">
              <a:lnSpc>
                <a:spcPts val="1525"/>
              </a:lnSpc>
              <a:spcBef>
                <a:spcPct val="20000"/>
              </a:spcBef>
              <a:spcAft>
                <a:spcPct val="0"/>
              </a:spcAft>
              <a:defRPr sz="900">
                <a:solidFill>
                  <a:schemeClr val="tx1"/>
                </a:solidFill>
                <a:latin typeface="Arial" pitchFamily="34" charset="0"/>
              </a:defRPr>
            </a:lvl9pPr>
          </a:lstStyle>
          <a:p>
            <a:pPr eaLnBrk="1" hangingPunct="1">
              <a:lnSpc>
                <a:spcPct val="100000"/>
              </a:lnSpc>
              <a:buClrTx/>
              <a:buFontTx/>
              <a:buNone/>
            </a:pPr>
            <a:endParaRPr lang="de-DE" altLang="de-DE" sz="1800"/>
          </a:p>
        </p:txBody>
      </p:sp>
    </p:spTree>
    <p:extLst>
      <p:ext uri="{BB962C8B-B14F-4D97-AF65-F5344CB8AC3E}">
        <p14:creationId xmlns:p14="http://schemas.microsoft.com/office/powerpoint/2010/main" val="1881061393"/>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ingekerbter Pfeil nach rechts 1"/>
          <p:cNvSpPr/>
          <p:nvPr/>
        </p:nvSpPr>
        <p:spPr>
          <a:xfrm>
            <a:off x="212570" y="4497859"/>
            <a:ext cx="8760941" cy="2174790"/>
          </a:xfrm>
          <a:prstGeom prst="notchedRightArrow">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Pfeil nach unten 26"/>
          <p:cNvSpPr/>
          <p:nvPr/>
        </p:nvSpPr>
        <p:spPr>
          <a:xfrm>
            <a:off x="3767327" y="4648200"/>
            <a:ext cx="1544593" cy="859903"/>
          </a:xfrm>
          <a:prstGeom prst="downArrow">
            <a:avLst/>
          </a:prstGeom>
          <a:solidFill>
            <a:schemeClr val="accent6">
              <a:lumMod val="20000"/>
              <a:lumOff val="80000"/>
            </a:schemeClr>
          </a:solidFill>
          <a:ln>
            <a:solidFill>
              <a:srgbClr val="3366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Abgerundetes Rechteck 25"/>
          <p:cNvSpPr/>
          <p:nvPr/>
        </p:nvSpPr>
        <p:spPr>
          <a:xfrm>
            <a:off x="504653" y="4389120"/>
            <a:ext cx="8204695" cy="518160"/>
          </a:xfrm>
          <a:prstGeom prst="roundRect">
            <a:avLst/>
          </a:prstGeom>
          <a:solidFill>
            <a:schemeClr val="accent6">
              <a:lumMod val="20000"/>
              <a:lumOff val="80000"/>
            </a:schemeClr>
          </a:solidFill>
          <a:ln>
            <a:solidFill>
              <a:srgbClr val="3366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231114" y="1397614"/>
            <a:ext cx="8733123" cy="1814803"/>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66" name="Rectangle 17"/>
          <p:cNvSpPr>
            <a:spLocks noGrp="1" noChangeArrowheads="1"/>
          </p:cNvSpPr>
          <p:nvPr>
            <p:ph type="title" idx="4294967295"/>
          </p:nvPr>
        </p:nvSpPr>
        <p:spPr>
          <a:xfrm>
            <a:off x="504653" y="347696"/>
            <a:ext cx="6489271" cy="644525"/>
          </a:xfrm>
          <a:prstGeom prst="rect">
            <a:avLst/>
          </a:prstGeom>
          <a:noFill/>
        </p:spPr>
        <p:txBody>
          <a:bodyPr/>
          <a:lstStyle/>
          <a:p>
            <a:pPr eaLnBrk="1" hangingPunct="1"/>
            <a:r>
              <a:rPr lang="de-DE" altLang="de-DE" sz="3200" b="0" dirty="0" smtClean="0"/>
              <a:t>OM: Unsere Idee - unser Ziel</a:t>
            </a:r>
          </a:p>
        </p:txBody>
      </p:sp>
      <p:sp>
        <p:nvSpPr>
          <p:cNvPr id="3" name="Textfeld 2"/>
          <p:cNvSpPr txBox="1"/>
          <p:nvPr/>
        </p:nvSpPr>
        <p:spPr>
          <a:xfrm>
            <a:off x="3155320" y="5431903"/>
            <a:ext cx="2903359" cy="707886"/>
          </a:xfrm>
          <a:prstGeom prst="rect">
            <a:avLst/>
          </a:prstGeom>
          <a:noFill/>
        </p:spPr>
        <p:txBody>
          <a:bodyPr wrap="none" rtlCol="0">
            <a:spAutoFit/>
          </a:bodyPr>
          <a:lstStyle/>
          <a:p>
            <a:r>
              <a:rPr lang="de-DE" sz="2000" b="0" dirty="0" smtClean="0">
                <a:solidFill>
                  <a:schemeClr val="accent1"/>
                </a:solidFill>
              </a:rPr>
              <a:t>Wertschöpfungsprozess</a:t>
            </a:r>
            <a:br>
              <a:rPr lang="de-DE" sz="2000" b="0" dirty="0" smtClean="0">
                <a:solidFill>
                  <a:schemeClr val="accent1"/>
                </a:solidFill>
              </a:rPr>
            </a:br>
            <a:r>
              <a:rPr lang="de-DE" sz="2000" b="0" dirty="0" smtClean="0">
                <a:solidFill>
                  <a:schemeClr val="accent1"/>
                </a:solidFill>
              </a:rPr>
              <a:t>eines KMU</a:t>
            </a:r>
            <a:endParaRPr lang="de-DE" sz="2000" b="0" dirty="0">
              <a:solidFill>
                <a:schemeClr val="accent1"/>
              </a:solidFill>
            </a:endParaRPr>
          </a:p>
        </p:txBody>
      </p:sp>
      <p:sp>
        <p:nvSpPr>
          <p:cNvPr id="7" name="Pfeil nach unten 6"/>
          <p:cNvSpPr/>
          <p:nvPr/>
        </p:nvSpPr>
        <p:spPr>
          <a:xfrm>
            <a:off x="231115" y="2446637"/>
            <a:ext cx="1712542" cy="2201563"/>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p:nvSpPr>
        <p:spPr>
          <a:xfrm>
            <a:off x="367040" y="2631648"/>
            <a:ext cx="1482811" cy="1483483"/>
          </a:xfrm>
          <a:prstGeom prst="rect">
            <a:avLst/>
          </a:prstGeom>
          <a:noFill/>
        </p:spPr>
        <p:txBody>
          <a:bodyPr wrap="square" rtlCol="0">
            <a:spAutoFit/>
          </a:bodyPr>
          <a:lstStyle/>
          <a:p>
            <a:r>
              <a:rPr lang="de-DE" sz="1200" dirty="0"/>
              <a:t>Betriebsberater der </a:t>
            </a:r>
            <a:r>
              <a:rPr lang="de-DE" sz="1200" dirty="0" err="1" smtClean="0"/>
              <a:t>Sozialversi-cherungen</a:t>
            </a:r>
            <a:r>
              <a:rPr lang="de-DE" sz="1200" dirty="0" smtClean="0"/>
              <a:t> </a:t>
            </a:r>
            <a:r>
              <a:rPr lang="de-DE" sz="1000" b="0" dirty="0"/>
              <a:t>(Unfallversicherungsträger, Krankenkassen, Agentur für Arbeit, </a:t>
            </a:r>
            <a:r>
              <a:rPr lang="de-DE" sz="1000" b="0" dirty="0" smtClean="0"/>
              <a:t>Rentenversicherung)</a:t>
            </a:r>
            <a:endParaRPr lang="de-DE" sz="1200" b="0" dirty="0"/>
          </a:p>
          <a:p>
            <a:r>
              <a:rPr lang="de-DE" sz="1200" dirty="0" smtClean="0">
                <a:solidFill>
                  <a:schemeClr val="accent1"/>
                </a:solidFill>
              </a:rPr>
              <a:t>rund </a:t>
            </a:r>
            <a:r>
              <a:rPr lang="de-DE" sz="1200" dirty="0">
                <a:solidFill>
                  <a:schemeClr val="accent1"/>
                </a:solidFill>
              </a:rPr>
              <a:t>12 000 </a:t>
            </a:r>
          </a:p>
        </p:txBody>
      </p:sp>
      <p:sp>
        <p:nvSpPr>
          <p:cNvPr id="10" name="Pfeil nach unten 9"/>
          <p:cNvSpPr/>
          <p:nvPr/>
        </p:nvSpPr>
        <p:spPr>
          <a:xfrm>
            <a:off x="1639782" y="2446637"/>
            <a:ext cx="1712542" cy="2201563"/>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1775707" y="2631648"/>
            <a:ext cx="1482811" cy="1495794"/>
          </a:xfrm>
          <a:prstGeom prst="rect">
            <a:avLst/>
          </a:prstGeom>
          <a:noFill/>
        </p:spPr>
        <p:txBody>
          <a:bodyPr wrap="square" rtlCol="0">
            <a:spAutoFit/>
          </a:bodyPr>
          <a:lstStyle/>
          <a:p>
            <a:r>
              <a:rPr lang="de-DE" sz="1200" dirty="0"/>
              <a:t>Berater der Kammern, Innungen und </a:t>
            </a:r>
            <a:r>
              <a:rPr lang="de-DE" sz="1200" dirty="0" smtClean="0"/>
              <a:t>Verbände</a:t>
            </a:r>
          </a:p>
          <a:p>
            <a:endParaRPr lang="de-DE" sz="1200" dirty="0"/>
          </a:p>
          <a:p>
            <a:endParaRPr lang="de-DE" sz="1200" dirty="0"/>
          </a:p>
          <a:p>
            <a:r>
              <a:rPr lang="de-DE" sz="1200" dirty="0" smtClean="0"/>
              <a:t>rund </a:t>
            </a:r>
            <a:r>
              <a:rPr lang="de-DE" sz="1200" dirty="0"/>
              <a:t>2 000</a:t>
            </a:r>
            <a:endParaRPr lang="de-DE" sz="1200" dirty="0">
              <a:solidFill>
                <a:schemeClr val="accent1"/>
              </a:solidFill>
            </a:endParaRPr>
          </a:p>
        </p:txBody>
      </p:sp>
      <p:sp>
        <p:nvSpPr>
          <p:cNvPr id="13" name="Pfeil nach unten 12"/>
          <p:cNvSpPr/>
          <p:nvPr/>
        </p:nvSpPr>
        <p:spPr>
          <a:xfrm>
            <a:off x="3048449" y="2446637"/>
            <a:ext cx="1712542" cy="2201563"/>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p:cNvSpPr txBox="1"/>
          <p:nvPr/>
        </p:nvSpPr>
        <p:spPr>
          <a:xfrm>
            <a:off x="3184374" y="2631648"/>
            <a:ext cx="1482811" cy="1458861"/>
          </a:xfrm>
          <a:prstGeom prst="rect">
            <a:avLst/>
          </a:prstGeom>
          <a:noFill/>
        </p:spPr>
        <p:txBody>
          <a:bodyPr wrap="square" rtlCol="0">
            <a:spAutoFit/>
          </a:bodyPr>
          <a:lstStyle/>
          <a:p>
            <a:r>
              <a:rPr lang="de-DE" sz="1200" dirty="0"/>
              <a:t>Fachkräfte für </a:t>
            </a:r>
            <a:r>
              <a:rPr lang="de-DE" sz="1200" dirty="0" smtClean="0"/>
              <a:t>Arbeits-</a:t>
            </a:r>
          </a:p>
          <a:p>
            <a:r>
              <a:rPr lang="de-DE" sz="1200" dirty="0" smtClean="0"/>
              <a:t>Sicherheit </a:t>
            </a:r>
            <a:r>
              <a:rPr lang="de-DE" sz="1200" b="0" dirty="0" smtClean="0"/>
              <a:t>(55000) </a:t>
            </a:r>
            <a:r>
              <a:rPr lang="de-DE" sz="1200" dirty="0" smtClean="0"/>
              <a:t>und Betriebsärzte </a:t>
            </a:r>
            <a:br>
              <a:rPr lang="de-DE" sz="1200" dirty="0" smtClean="0"/>
            </a:br>
            <a:r>
              <a:rPr lang="de-DE" sz="1200" b="0" dirty="0" smtClean="0"/>
              <a:t>(12 000)</a:t>
            </a:r>
            <a:endParaRPr lang="de-DE" sz="1200" dirty="0" smtClean="0"/>
          </a:p>
          <a:p>
            <a:r>
              <a:rPr lang="de-DE" sz="1200" dirty="0" smtClean="0"/>
              <a:t>rund 67 000 </a:t>
            </a:r>
          </a:p>
        </p:txBody>
      </p:sp>
      <p:sp>
        <p:nvSpPr>
          <p:cNvPr id="15" name="Pfeil nach unten 14"/>
          <p:cNvSpPr/>
          <p:nvPr/>
        </p:nvSpPr>
        <p:spPr>
          <a:xfrm>
            <a:off x="4457116" y="2446637"/>
            <a:ext cx="1712542" cy="2201563"/>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4593041" y="2631648"/>
            <a:ext cx="1482811" cy="1532727"/>
          </a:xfrm>
          <a:prstGeom prst="rect">
            <a:avLst/>
          </a:prstGeom>
          <a:noFill/>
        </p:spPr>
        <p:txBody>
          <a:bodyPr wrap="square" rtlCol="0">
            <a:spAutoFit/>
          </a:bodyPr>
          <a:lstStyle/>
          <a:p>
            <a:r>
              <a:rPr lang="de-DE" sz="1200" dirty="0" smtClean="0"/>
              <a:t>Auditoren </a:t>
            </a:r>
            <a:r>
              <a:rPr lang="de-DE" sz="1200" dirty="0"/>
              <a:t>(QM/Öko-Audit/usw</a:t>
            </a:r>
            <a:r>
              <a:rPr lang="de-DE" sz="1200" dirty="0" smtClean="0"/>
              <a:t>.)</a:t>
            </a:r>
          </a:p>
          <a:p>
            <a:endParaRPr lang="de-DE" sz="1200" dirty="0"/>
          </a:p>
          <a:p>
            <a:endParaRPr lang="de-DE" sz="1200" dirty="0" smtClean="0"/>
          </a:p>
          <a:p>
            <a:endParaRPr lang="de-DE" sz="1200" dirty="0" smtClean="0"/>
          </a:p>
          <a:p>
            <a:r>
              <a:rPr lang="de-DE" sz="1200" dirty="0" smtClean="0"/>
              <a:t>rund 1000 </a:t>
            </a:r>
          </a:p>
        </p:txBody>
      </p:sp>
      <p:sp>
        <p:nvSpPr>
          <p:cNvPr id="17" name="Pfeil nach unten 16"/>
          <p:cNvSpPr/>
          <p:nvPr/>
        </p:nvSpPr>
        <p:spPr>
          <a:xfrm>
            <a:off x="5866847" y="2446637"/>
            <a:ext cx="1712542" cy="2201563"/>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feld 17"/>
          <p:cNvSpPr txBox="1"/>
          <p:nvPr/>
        </p:nvSpPr>
        <p:spPr>
          <a:xfrm>
            <a:off x="6002772" y="2631648"/>
            <a:ext cx="1482811" cy="1495794"/>
          </a:xfrm>
          <a:prstGeom prst="rect">
            <a:avLst/>
          </a:prstGeom>
          <a:noFill/>
        </p:spPr>
        <p:txBody>
          <a:bodyPr wrap="square" rtlCol="0">
            <a:spAutoFit/>
          </a:bodyPr>
          <a:lstStyle/>
          <a:p>
            <a:r>
              <a:rPr lang="de-DE" sz="1200" dirty="0"/>
              <a:t>Unternehmens- und Personalberater: </a:t>
            </a:r>
            <a:r>
              <a:rPr lang="de-DE" sz="1200" b="0" dirty="0" smtClean="0"/>
              <a:t>( </a:t>
            </a:r>
            <a:r>
              <a:rPr lang="de-DE" sz="1200" b="0" dirty="0"/>
              <a:t>ca. </a:t>
            </a:r>
            <a:r>
              <a:rPr lang="de-DE" sz="1200" b="0" dirty="0" smtClean="0"/>
              <a:t>6000) </a:t>
            </a:r>
          </a:p>
          <a:p>
            <a:endParaRPr lang="de-DE" sz="1200" dirty="0" smtClean="0"/>
          </a:p>
          <a:p>
            <a:endParaRPr lang="de-DE" sz="1200" dirty="0" smtClean="0"/>
          </a:p>
          <a:p>
            <a:r>
              <a:rPr lang="de-DE" sz="1200" dirty="0"/>
              <a:t>rund  80 000</a:t>
            </a:r>
            <a:endParaRPr lang="de-DE" sz="1200" dirty="0" smtClean="0"/>
          </a:p>
        </p:txBody>
      </p:sp>
      <p:sp>
        <p:nvSpPr>
          <p:cNvPr id="19" name="Pfeil nach unten 18"/>
          <p:cNvSpPr/>
          <p:nvPr/>
        </p:nvSpPr>
        <p:spPr>
          <a:xfrm>
            <a:off x="7305645" y="2446637"/>
            <a:ext cx="1712542" cy="2201563"/>
          </a:xfrm>
          <a:prstGeom prst="downArrow">
            <a:avLst>
              <a:gd name="adj1" fmla="val 75975"/>
              <a:gd name="adj2" fmla="val 50000"/>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9"/>
          <p:cNvSpPr txBox="1"/>
          <p:nvPr/>
        </p:nvSpPr>
        <p:spPr>
          <a:xfrm>
            <a:off x="7441570" y="2631648"/>
            <a:ext cx="1482811" cy="1384995"/>
          </a:xfrm>
          <a:prstGeom prst="rect">
            <a:avLst/>
          </a:prstGeom>
          <a:noFill/>
        </p:spPr>
        <p:txBody>
          <a:bodyPr wrap="square" rtlCol="0">
            <a:spAutoFit/>
          </a:bodyPr>
          <a:lstStyle/>
          <a:p>
            <a:r>
              <a:rPr lang="de-DE" sz="1200" dirty="0" smtClean="0"/>
              <a:t>Steuerberater </a:t>
            </a:r>
          </a:p>
          <a:p>
            <a:endParaRPr lang="de-DE" sz="1200" dirty="0"/>
          </a:p>
          <a:p>
            <a:endParaRPr lang="de-DE" sz="1200" dirty="0" smtClean="0"/>
          </a:p>
          <a:p>
            <a:endParaRPr lang="de-DE" sz="1200" dirty="0" smtClean="0"/>
          </a:p>
          <a:p>
            <a:endParaRPr lang="de-DE" sz="1200" dirty="0"/>
          </a:p>
          <a:p>
            <a:r>
              <a:rPr lang="de-DE" sz="1200" dirty="0" smtClean="0"/>
              <a:t>rund </a:t>
            </a:r>
            <a:r>
              <a:rPr lang="de-DE" sz="1200" dirty="0"/>
              <a:t>74 000</a:t>
            </a:r>
            <a:endParaRPr lang="de-DE" sz="1200" dirty="0" smtClean="0"/>
          </a:p>
        </p:txBody>
      </p:sp>
      <p:sp>
        <p:nvSpPr>
          <p:cNvPr id="4" name="Rechteck 3"/>
          <p:cNvSpPr/>
          <p:nvPr/>
        </p:nvSpPr>
        <p:spPr>
          <a:xfrm>
            <a:off x="443240" y="2446638"/>
            <a:ext cx="2681409" cy="1705644"/>
          </a:xfrm>
          <a:prstGeom prst="rect">
            <a:avLst/>
          </a:prstGeom>
          <a:noFill/>
          <a:ln w="38100">
            <a:solidFill>
              <a:srgbClr val="C83C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p:nvSpPr>
        <p:spPr>
          <a:xfrm>
            <a:off x="3262297" y="2483572"/>
            <a:ext cx="1330743" cy="1705644"/>
          </a:xfrm>
          <a:prstGeom prst="rect">
            <a:avLst/>
          </a:prstGeom>
          <a:no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21"/>
          <p:cNvSpPr/>
          <p:nvPr/>
        </p:nvSpPr>
        <p:spPr>
          <a:xfrm>
            <a:off x="4667184" y="2458732"/>
            <a:ext cx="4126295" cy="1705644"/>
          </a:xfrm>
          <a:prstGeom prst="rect">
            <a:avLst/>
          </a:prstGeom>
          <a:noFill/>
          <a:ln w="38100">
            <a:solidFill>
              <a:srgbClr val="3366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feld 24"/>
          <p:cNvSpPr txBox="1"/>
          <p:nvPr/>
        </p:nvSpPr>
        <p:spPr>
          <a:xfrm>
            <a:off x="1512539" y="1434685"/>
            <a:ext cx="6692341" cy="904863"/>
          </a:xfrm>
          <a:prstGeom prst="rect">
            <a:avLst/>
          </a:prstGeom>
          <a:noFill/>
        </p:spPr>
        <p:txBody>
          <a:bodyPr wrap="square" rtlCol="0">
            <a:spAutoFit/>
          </a:bodyPr>
          <a:lstStyle/>
          <a:p>
            <a:r>
              <a:rPr lang="de-DE" b="0" dirty="0" smtClean="0">
                <a:solidFill>
                  <a:schemeClr val="accent1"/>
                </a:solidFill>
              </a:rPr>
              <a:t>„System“ der Unterstützung der KMU</a:t>
            </a:r>
          </a:p>
          <a:p>
            <a:r>
              <a:rPr lang="de-DE" b="0" dirty="0" smtClean="0">
                <a:solidFill>
                  <a:schemeClr val="accent1"/>
                </a:solidFill>
              </a:rPr>
              <a:t>236 000 Berater (für KMU rund 150 000)</a:t>
            </a:r>
            <a:endParaRPr lang="de-DE" b="0" dirty="0">
              <a:solidFill>
                <a:schemeClr val="accent1"/>
              </a:solidFill>
            </a:endParaRPr>
          </a:p>
        </p:txBody>
      </p:sp>
      <p:sp>
        <p:nvSpPr>
          <p:cNvPr id="24" name="Textfeld 23"/>
          <p:cNvSpPr txBox="1"/>
          <p:nvPr/>
        </p:nvSpPr>
        <p:spPr>
          <a:xfrm>
            <a:off x="387137" y="1399064"/>
            <a:ext cx="8447057" cy="2160591"/>
          </a:xfrm>
          <a:prstGeom prst="rect">
            <a:avLst/>
          </a:prstGeom>
          <a:solidFill>
            <a:schemeClr val="tx2"/>
          </a:solidFill>
        </p:spPr>
        <p:txBody>
          <a:bodyPr wrap="none" rtlCol="0">
            <a:spAutoFit/>
          </a:bodyPr>
          <a:lstStyle/>
          <a:p>
            <a:r>
              <a:rPr lang="de-DE" b="0" dirty="0" smtClean="0">
                <a:solidFill>
                  <a:srgbClr val="C83C5A"/>
                </a:solidFill>
              </a:rPr>
              <a:t>… das gesamte Potenzial der Berater besser für KMU nutzen.</a:t>
            </a:r>
          </a:p>
          <a:p>
            <a:r>
              <a:rPr lang="de-DE" b="0" dirty="0" smtClean="0">
                <a:solidFill>
                  <a:srgbClr val="C83C5A"/>
                </a:solidFill>
              </a:rPr>
              <a:t>Energien bündeln,</a:t>
            </a:r>
          </a:p>
          <a:p>
            <a:r>
              <a:rPr lang="de-DE" b="0" dirty="0">
                <a:solidFill>
                  <a:srgbClr val="C83C5A"/>
                </a:solidFill>
              </a:rPr>
              <a:t>G</a:t>
            </a:r>
            <a:r>
              <a:rPr lang="de-DE" b="0" dirty="0" smtClean="0">
                <a:solidFill>
                  <a:srgbClr val="C83C5A"/>
                </a:solidFill>
              </a:rPr>
              <a:t>emeinsamkeiten sichtbar machen, </a:t>
            </a:r>
          </a:p>
          <a:p>
            <a:r>
              <a:rPr lang="de-DE" b="0" dirty="0">
                <a:solidFill>
                  <a:srgbClr val="C83C5A"/>
                </a:solidFill>
              </a:rPr>
              <a:t>b</a:t>
            </a:r>
            <a:r>
              <a:rPr lang="de-DE" b="0" dirty="0" smtClean="0">
                <a:solidFill>
                  <a:srgbClr val="C83C5A"/>
                </a:solidFill>
              </a:rPr>
              <a:t>esser kooperieren vor Ort</a:t>
            </a:r>
            <a:br>
              <a:rPr lang="de-DE" b="0" dirty="0" smtClean="0">
                <a:solidFill>
                  <a:srgbClr val="C83C5A"/>
                </a:solidFill>
              </a:rPr>
            </a:br>
            <a:r>
              <a:rPr lang="de-DE" b="0" dirty="0" smtClean="0">
                <a:solidFill>
                  <a:srgbClr val="C83C5A"/>
                </a:solidFill>
              </a:rPr>
              <a:t>und gegenseitig voneinander profitieren.</a:t>
            </a:r>
          </a:p>
        </p:txBody>
      </p:sp>
    </p:spTree>
    <p:extLst>
      <p:ext uri="{BB962C8B-B14F-4D97-AF65-F5344CB8AC3E}">
        <p14:creationId xmlns:p14="http://schemas.microsoft.com/office/powerpoint/2010/main" val="762911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p:cNvSpPr txBox="1">
            <a:spLocks noChangeArrowheads="1"/>
          </p:cNvSpPr>
          <p:nvPr/>
        </p:nvSpPr>
        <p:spPr bwMode="auto">
          <a:xfrm>
            <a:off x="488746" y="297782"/>
            <a:ext cx="5983616"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a:lstStyle>
          <a:p>
            <a:pPr>
              <a:buFontTx/>
              <a:buNone/>
            </a:pPr>
            <a:r>
              <a:rPr lang="de-DE" altLang="de-DE" sz="3200" b="0" dirty="0" smtClean="0">
                <a:solidFill>
                  <a:srgbClr val="6E8296"/>
                </a:solidFill>
              </a:rPr>
              <a:t>Das Einzigartige der OM</a:t>
            </a:r>
          </a:p>
        </p:txBody>
      </p:sp>
      <p:sp>
        <p:nvSpPr>
          <p:cNvPr id="2" name="Textfeld 1"/>
          <p:cNvSpPr txBox="1"/>
          <p:nvPr/>
        </p:nvSpPr>
        <p:spPr>
          <a:xfrm>
            <a:off x="1616478" y="1433008"/>
            <a:ext cx="3685754" cy="1200329"/>
          </a:xfrm>
          <a:prstGeom prst="rect">
            <a:avLst/>
          </a:prstGeom>
          <a:noFill/>
        </p:spPr>
        <p:txBody>
          <a:bodyPr wrap="none" rtlCol="0">
            <a:spAutoFit/>
          </a:bodyPr>
          <a:lstStyle/>
          <a:p>
            <a:r>
              <a:rPr lang="de-DE" b="0" dirty="0" smtClean="0">
                <a:solidFill>
                  <a:schemeClr val="accent1"/>
                </a:solidFill>
              </a:rPr>
              <a:t>In der OM sind die </a:t>
            </a:r>
            <a:br>
              <a:rPr lang="de-DE" b="0" dirty="0" smtClean="0">
                <a:solidFill>
                  <a:schemeClr val="accent1"/>
                </a:solidFill>
              </a:rPr>
            </a:br>
            <a:r>
              <a:rPr lang="de-DE" b="0" dirty="0" smtClean="0">
                <a:solidFill>
                  <a:schemeClr val="accent1"/>
                </a:solidFill>
              </a:rPr>
              <a:t>Transferorganisationen </a:t>
            </a:r>
            <a:br>
              <a:rPr lang="de-DE" b="0" dirty="0" smtClean="0">
                <a:solidFill>
                  <a:schemeClr val="accent1"/>
                </a:solidFill>
              </a:rPr>
            </a:br>
            <a:r>
              <a:rPr lang="de-DE" b="0" dirty="0" smtClean="0">
                <a:solidFill>
                  <a:schemeClr val="accent1"/>
                </a:solidFill>
              </a:rPr>
              <a:t>ein WIR – auf Augenhöhe</a:t>
            </a:r>
            <a:endParaRPr lang="de-DE" b="0" dirty="0">
              <a:solidFill>
                <a:schemeClr val="accent1"/>
              </a:solidFill>
            </a:endParaRPr>
          </a:p>
        </p:txBody>
      </p:sp>
      <p:sp>
        <p:nvSpPr>
          <p:cNvPr id="4" name="Rad 3"/>
          <p:cNvSpPr/>
          <p:nvPr/>
        </p:nvSpPr>
        <p:spPr>
          <a:xfrm>
            <a:off x="1999045" y="2715897"/>
            <a:ext cx="3084394" cy="2552131"/>
          </a:xfrm>
          <a:prstGeom prst="donut">
            <a:avLst>
              <a:gd name="adj" fmla="val 16259"/>
            </a:avLst>
          </a:prstGeom>
          <a:solidFill>
            <a:srgbClr val="3366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5" name="Ellipse 4"/>
          <p:cNvSpPr/>
          <p:nvPr/>
        </p:nvSpPr>
        <p:spPr>
          <a:xfrm>
            <a:off x="3281934" y="2715897"/>
            <a:ext cx="382138" cy="3957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llipse 6"/>
          <p:cNvSpPr/>
          <p:nvPr/>
        </p:nvSpPr>
        <p:spPr>
          <a:xfrm>
            <a:off x="3350173" y="4885891"/>
            <a:ext cx="382138" cy="3957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Ellipse 7"/>
          <p:cNvSpPr/>
          <p:nvPr/>
        </p:nvSpPr>
        <p:spPr>
          <a:xfrm>
            <a:off x="2007772" y="3794069"/>
            <a:ext cx="382138" cy="3957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Ellipse 8"/>
          <p:cNvSpPr/>
          <p:nvPr/>
        </p:nvSpPr>
        <p:spPr>
          <a:xfrm>
            <a:off x="4701301" y="3794069"/>
            <a:ext cx="382138" cy="3957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Ellipse 9"/>
          <p:cNvSpPr/>
          <p:nvPr/>
        </p:nvSpPr>
        <p:spPr>
          <a:xfrm>
            <a:off x="2389910" y="3061639"/>
            <a:ext cx="382138" cy="3957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Ellipse 10"/>
          <p:cNvSpPr/>
          <p:nvPr/>
        </p:nvSpPr>
        <p:spPr>
          <a:xfrm>
            <a:off x="4298320" y="3061638"/>
            <a:ext cx="382138" cy="3957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Ellipse 11"/>
          <p:cNvSpPr/>
          <p:nvPr/>
        </p:nvSpPr>
        <p:spPr>
          <a:xfrm>
            <a:off x="2389910" y="4508301"/>
            <a:ext cx="382138" cy="3957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llipse 12"/>
          <p:cNvSpPr/>
          <p:nvPr/>
        </p:nvSpPr>
        <p:spPr>
          <a:xfrm>
            <a:off x="4239926" y="4526496"/>
            <a:ext cx="382138" cy="3957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2801296" y="3673671"/>
            <a:ext cx="1479892" cy="646331"/>
          </a:xfrm>
          <a:prstGeom prst="rect">
            <a:avLst/>
          </a:prstGeom>
          <a:noFill/>
        </p:spPr>
        <p:txBody>
          <a:bodyPr wrap="none" rtlCol="0">
            <a:spAutoFit/>
          </a:bodyPr>
          <a:lstStyle/>
          <a:p>
            <a:r>
              <a:rPr lang="de-DE" sz="1800" b="0" dirty="0" smtClean="0">
                <a:solidFill>
                  <a:srgbClr val="C00000"/>
                </a:solidFill>
              </a:rPr>
              <a:t>Konsens und</a:t>
            </a:r>
            <a:br>
              <a:rPr lang="de-DE" sz="1800" b="0" dirty="0" smtClean="0">
                <a:solidFill>
                  <a:srgbClr val="C00000"/>
                </a:solidFill>
              </a:rPr>
            </a:br>
            <a:r>
              <a:rPr lang="de-DE" sz="1800" b="0" dirty="0" smtClean="0">
                <a:solidFill>
                  <a:srgbClr val="C00000"/>
                </a:solidFill>
              </a:rPr>
              <a:t>Kooperation</a:t>
            </a:r>
            <a:endParaRPr lang="de-DE" sz="1800" b="0" dirty="0">
              <a:solidFill>
                <a:srgbClr val="C00000"/>
              </a:solidFill>
            </a:endParaRPr>
          </a:p>
        </p:txBody>
      </p:sp>
      <p:sp>
        <p:nvSpPr>
          <p:cNvPr id="14" name="Textfeld 13"/>
          <p:cNvSpPr txBox="1"/>
          <p:nvPr/>
        </p:nvSpPr>
        <p:spPr>
          <a:xfrm>
            <a:off x="1561885" y="5336268"/>
            <a:ext cx="4114588" cy="923330"/>
          </a:xfrm>
          <a:prstGeom prst="rect">
            <a:avLst/>
          </a:prstGeom>
          <a:noFill/>
        </p:spPr>
        <p:txBody>
          <a:bodyPr wrap="none" rtlCol="0">
            <a:spAutoFit/>
          </a:bodyPr>
          <a:lstStyle/>
          <a:p>
            <a:r>
              <a:rPr lang="de-DE" sz="1800" b="0" dirty="0" smtClean="0">
                <a:solidFill>
                  <a:schemeClr val="accent1"/>
                </a:solidFill>
              </a:rPr>
              <a:t>Ziel: fachliche Abstimmung,</a:t>
            </a:r>
            <a:br>
              <a:rPr lang="de-DE" sz="1800" b="0" dirty="0" smtClean="0">
                <a:solidFill>
                  <a:schemeClr val="accent1"/>
                </a:solidFill>
              </a:rPr>
            </a:br>
            <a:r>
              <a:rPr lang="de-DE" sz="1800" b="0" dirty="0" smtClean="0">
                <a:solidFill>
                  <a:schemeClr val="accent1"/>
                </a:solidFill>
              </a:rPr>
              <a:t>um gemeinsam KMU</a:t>
            </a:r>
            <a:br>
              <a:rPr lang="de-DE" sz="1800" b="0" dirty="0" smtClean="0">
                <a:solidFill>
                  <a:schemeClr val="accent1"/>
                </a:solidFill>
              </a:rPr>
            </a:br>
            <a:r>
              <a:rPr lang="de-DE" sz="1800" b="0" dirty="0" smtClean="0">
                <a:solidFill>
                  <a:schemeClr val="accent1"/>
                </a:solidFill>
              </a:rPr>
              <a:t>wirkungsvoller unterstützen zu können</a:t>
            </a:r>
            <a:endParaRPr lang="de-DE" sz="1800" b="0" dirty="0">
              <a:solidFill>
                <a:schemeClr val="accent1"/>
              </a:solidFill>
            </a:endParaRPr>
          </a:p>
        </p:txBody>
      </p:sp>
      <p:sp>
        <p:nvSpPr>
          <p:cNvPr id="17" name="Textfeld 16"/>
          <p:cNvSpPr txBox="1"/>
          <p:nvPr/>
        </p:nvSpPr>
        <p:spPr>
          <a:xfrm>
            <a:off x="6907796" y="2872418"/>
            <a:ext cx="1521058" cy="369332"/>
          </a:xfrm>
          <a:prstGeom prst="rect">
            <a:avLst/>
          </a:prstGeom>
          <a:noFill/>
        </p:spPr>
        <p:txBody>
          <a:bodyPr wrap="none" rtlCol="0">
            <a:spAutoFit/>
          </a:bodyPr>
          <a:lstStyle/>
          <a:p>
            <a:r>
              <a:rPr lang="de-DE" sz="1800" b="0" dirty="0" smtClean="0">
                <a:solidFill>
                  <a:schemeClr val="accent1"/>
                </a:solidFill>
              </a:rPr>
              <a:t>In der Regel:</a:t>
            </a:r>
            <a:endParaRPr lang="de-DE" sz="1800" b="0" dirty="0">
              <a:solidFill>
                <a:schemeClr val="accent1"/>
              </a:solidFill>
            </a:endParaRPr>
          </a:p>
        </p:txBody>
      </p:sp>
      <p:sp>
        <p:nvSpPr>
          <p:cNvPr id="18" name="Rechteck 17"/>
          <p:cNvSpPr/>
          <p:nvPr/>
        </p:nvSpPr>
        <p:spPr>
          <a:xfrm>
            <a:off x="6568873" y="3252697"/>
            <a:ext cx="2173993" cy="61685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Textfeld 18"/>
          <p:cNvSpPr txBox="1"/>
          <p:nvPr/>
        </p:nvSpPr>
        <p:spPr>
          <a:xfrm>
            <a:off x="6907796" y="3315554"/>
            <a:ext cx="1640449" cy="553998"/>
          </a:xfrm>
          <a:prstGeom prst="rect">
            <a:avLst/>
          </a:prstGeom>
          <a:noFill/>
        </p:spPr>
        <p:txBody>
          <a:bodyPr wrap="none" rtlCol="0">
            <a:spAutoFit/>
          </a:bodyPr>
          <a:lstStyle/>
          <a:p>
            <a:r>
              <a:rPr lang="de-DE" sz="1800" b="0" dirty="0" smtClean="0">
                <a:solidFill>
                  <a:schemeClr val="tx2"/>
                </a:solidFill>
              </a:rPr>
              <a:t>Initiator </a:t>
            </a:r>
            <a:br>
              <a:rPr lang="de-DE" sz="1800" b="0" dirty="0" smtClean="0">
                <a:solidFill>
                  <a:schemeClr val="tx2"/>
                </a:solidFill>
              </a:rPr>
            </a:br>
            <a:r>
              <a:rPr lang="de-DE" sz="1200" b="0" dirty="0" smtClean="0">
                <a:solidFill>
                  <a:schemeClr val="tx2"/>
                </a:solidFill>
              </a:rPr>
              <a:t>(z.B. ein Ministerium)</a:t>
            </a:r>
            <a:endParaRPr lang="de-DE" sz="1200" b="0" dirty="0">
              <a:solidFill>
                <a:schemeClr val="tx2"/>
              </a:solidFill>
            </a:endParaRPr>
          </a:p>
        </p:txBody>
      </p:sp>
      <p:sp>
        <p:nvSpPr>
          <p:cNvPr id="20" name="Rechteck 19"/>
          <p:cNvSpPr/>
          <p:nvPr/>
        </p:nvSpPr>
        <p:spPr>
          <a:xfrm>
            <a:off x="6568874" y="4115276"/>
            <a:ext cx="2181368" cy="7637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Ellipse 20"/>
          <p:cNvSpPr/>
          <p:nvPr/>
        </p:nvSpPr>
        <p:spPr>
          <a:xfrm>
            <a:off x="6678058" y="4303575"/>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Ellipse 21"/>
          <p:cNvSpPr/>
          <p:nvPr/>
        </p:nvSpPr>
        <p:spPr>
          <a:xfrm>
            <a:off x="7021530" y="4303575"/>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Ellipse 22"/>
          <p:cNvSpPr/>
          <p:nvPr/>
        </p:nvSpPr>
        <p:spPr>
          <a:xfrm>
            <a:off x="7378650" y="4303575"/>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Ellipse 23"/>
          <p:cNvSpPr/>
          <p:nvPr/>
        </p:nvSpPr>
        <p:spPr>
          <a:xfrm>
            <a:off x="7722122" y="4303575"/>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Ellipse 24"/>
          <p:cNvSpPr/>
          <p:nvPr/>
        </p:nvSpPr>
        <p:spPr>
          <a:xfrm>
            <a:off x="8038298" y="4303575"/>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Ellipse 25"/>
          <p:cNvSpPr/>
          <p:nvPr/>
        </p:nvSpPr>
        <p:spPr>
          <a:xfrm>
            <a:off x="8381770" y="4303575"/>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Ellipse 26"/>
          <p:cNvSpPr/>
          <p:nvPr/>
        </p:nvSpPr>
        <p:spPr>
          <a:xfrm>
            <a:off x="6693978" y="4578807"/>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Ellipse 27"/>
          <p:cNvSpPr/>
          <p:nvPr/>
        </p:nvSpPr>
        <p:spPr>
          <a:xfrm>
            <a:off x="7037450" y="4578807"/>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Ellipse 28"/>
          <p:cNvSpPr/>
          <p:nvPr/>
        </p:nvSpPr>
        <p:spPr>
          <a:xfrm>
            <a:off x="7394570" y="4578807"/>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Ellipse 29"/>
          <p:cNvSpPr/>
          <p:nvPr/>
        </p:nvSpPr>
        <p:spPr>
          <a:xfrm>
            <a:off x="7738042" y="4578807"/>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Ellipse 30"/>
          <p:cNvSpPr/>
          <p:nvPr/>
        </p:nvSpPr>
        <p:spPr>
          <a:xfrm>
            <a:off x="8054218" y="4578807"/>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Ellipse 31"/>
          <p:cNvSpPr/>
          <p:nvPr/>
        </p:nvSpPr>
        <p:spPr>
          <a:xfrm>
            <a:off x="8397690" y="4578807"/>
            <a:ext cx="229738" cy="197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Textfeld 32"/>
          <p:cNvSpPr txBox="1"/>
          <p:nvPr/>
        </p:nvSpPr>
        <p:spPr>
          <a:xfrm>
            <a:off x="6404635" y="4981414"/>
            <a:ext cx="2523960" cy="1126462"/>
          </a:xfrm>
          <a:prstGeom prst="rect">
            <a:avLst/>
          </a:prstGeom>
          <a:noFill/>
        </p:spPr>
        <p:txBody>
          <a:bodyPr wrap="none" rtlCol="0">
            <a:spAutoFit/>
          </a:bodyPr>
          <a:lstStyle/>
          <a:p>
            <a:r>
              <a:rPr lang="de-DE" sz="1600" b="0" dirty="0" smtClean="0">
                <a:solidFill>
                  <a:schemeClr val="accent1"/>
                </a:solidFill>
              </a:rPr>
              <a:t>Ziel: politischer Auftrag</a:t>
            </a:r>
            <a:br>
              <a:rPr lang="de-DE" sz="1600" b="0" dirty="0" smtClean="0">
                <a:solidFill>
                  <a:schemeClr val="accent1"/>
                </a:solidFill>
              </a:rPr>
            </a:br>
            <a:r>
              <a:rPr lang="de-DE" sz="1600" b="0" dirty="0" smtClean="0">
                <a:solidFill>
                  <a:schemeClr val="accent1"/>
                </a:solidFill>
              </a:rPr>
              <a:t>- auch notwendig </a:t>
            </a:r>
          </a:p>
          <a:p>
            <a:r>
              <a:rPr lang="de-DE" sz="1600" b="0" dirty="0" smtClean="0">
                <a:solidFill>
                  <a:schemeClr val="accent1"/>
                </a:solidFill>
              </a:rPr>
              <a:t>und hilfreich aber andere</a:t>
            </a:r>
            <a:br>
              <a:rPr lang="de-DE" sz="1600" b="0" dirty="0" smtClean="0">
                <a:solidFill>
                  <a:schemeClr val="accent1"/>
                </a:solidFill>
              </a:rPr>
            </a:br>
            <a:r>
              <a:rPr lang="de-DE" sz="1600" b="0" dirty="0" smtClean="0">
                <a:solidFill>
                  <a:schemeClr val="accent1"/>
                </a:solidFill>
              </a:rPr>
              <a:t>Funktion als die OM</a:t>
            </a:r>
            <a:endParaRPr lang="de-DE" sz="1600" b="0" dirty="0">
              <a:solidFill>
                <a:schemeClr val="accent1"/>
              </a:solidFill>
            </a:endParaRPr>
          </a:p>
        </p:txBody>
      </p:sp>
      <p:sp>
        <p:nvSpPr>
          <p:cNvPr id="34" name="Rechteck 33"/>
          <p:cNvSpPr/>
          <p:nvPr/>
        </p:nvSpPr>
        <p:spPr>
          <a:xfrm>
            <a:off x="6472362" y="2841143"/>
            <a:ext cx="2333763" cy="3266733"/>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40122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1025340" y="1698169"/>
            <a:ext cx="5384800" cy="4481250"/>
          </a:xfrm>
          <a:prstGeom prst="round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Pfeil nach rechts 1"/>
          <p:cNvSpPr/>
          <p:nvPr/>
        </p:nvSpPr>
        <p:spPr>
          <a:xfrm>
            <a:off x="1552169" y="1518888"/>
            <a:ext cx="6850743" cy="2995052"/>
          </a:xfrm>
          <a:prstGeom prst="rightArrow">
            <a:avLst>
              <a:gd name="adj1" fmla="val 64286"/>
              <a:gd name="adj2" fmla="val 50000"/>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66" name="Rectangle 17"/>
          <p:cNvSpPr>
            <a:spLocks noGrp="1" noChangeArrowheads="1"/>
          </p:cNvSpPr>
          <p:nvPr>
            <p:ph type="title" idx="4294967295"/>
          </p:nvPr>
        </p:nvSpPr>
        <p:spPr>
          <a:xfrm>
            <a:off x="453040" y="375527"/>
            <a:ext cx="7517479" cy="644525"/>
          </a:xfrm>
          <a:prstGeom prst="rect">
            <a:avLst/>
          </a:prstGeom>
          <a:noFill/>
        </p:spPr>
        <p:txBody>
          <a:bodyPr/>
          <a:lstStyle/>
          <a:p>
            <a:r>
              <a:rPr lang="de-DE" altLang="de-DE" sz="2800" b="0" dirty="0" smtClean="0"/>
              <a:t>Stiftung „Mittelstand – </a:t>
            </a:r>
            <a:br>
              <a:rPr lang="de-DE" altLang="de-DE" sz="2800" b="0" dirty="0" smtClean="0"/>
            </a:br>
            <a:r>
              <a:rPr lang="de-DE" altLang="de-DE" sz="2800" b="0" dirty="0" smtClean="0"/>
              <a:t>Gesellschaft </a:t>
            </a:r>
            <a:r>
              <a:rPr lang="de-DE" altLang="de-DE" sz="2800" b="0" dirty="0"/>
              <a:t>– Verantwortung</a:t>
            </a:r>
            <a:r>
              <a:rPr lang="de-DE" altLang="de-DE" sz="2800" b="0" dirty="0" smtClean="0"/>
              <a:t>“</a:t>
            </a:r>
          </a:p>
        </p:txBody>
      </p:sp>
      <p:pic>
        <p:nvPicPr>
          <p:cNvPr id="17" name="8125112b-4700-4693-8336-9be1e5945c4a" descr="1A2DA181-BE85-47A0-8E21-E49E6B1EC3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811" y="1994624"/>
            <a:ext cx="2841827" cy="131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2567053" y="3118465"/>
            <a:ext cx="3788538" cy="781752"/>
          </a:xfrm>
          <a:prstGeom prst="rect">
            <a:avLst/>
          </a:prstGeom>
          <a:noFill/>
        </p:spPr>
        <p:txBody>
          <a:bodyPr wrap="none" rtlCol="0">
            <a:spAutoFit/>
          </a:bodyPr>
          <a:lstStyle/>
          <a:p>
            <a:pPr algn="l"/>
            <a:r>
              <a:rPr lang="de-DE" sz="1400" b="0" dirty="0" smtClean="0"/>
              <a:t>Ehrenamtliches Engagement der Partner</a:t>
            </a:r>
          </a:p>
          <a:p>
            <a:pPr algn="l"/>
            <a:r>
              <a:rPr lang="de-DE" sz="1400" b="0" dirty="0" smtClean="0"/>
              <a:t>Projekt der Stiftung „M + G + V“</a:t>
            </a:r>
            <a:br>
              <a:rPr lang="de-DE" sz="1400" b="0" dirty="0" smtClean="0"/>
            </a:br>
            <a:r>
              <a:rPr lang="de-DE" sz="1400" b="0" dirty="0" smtClean="0"/>
              <a:t>Eigenständig im Rahmen der Stiftungszwecke</a:t>
            </a:r>
            <a:endParaRPr lang="de-DE" sz="1400" b="0" dirty="0"/>
          </a:p>
        </p:txBody>
      </p:sp>
      <p:sp>
        <p:nvSpPr>
          <p:cNvPr id="20" name="Textfeld 19"/>
          <p:cNvSpPr txBox="1"/>
          <p:nvPr/>
        </p:nvSpPr>
        <p:spPr>
          <a:xfrm>
            <a:off x="3693026" y="4176318"/>
            <a:ext cx="1988328" cy="1471172"/>
          </a:xfrm>
          <a:prstGeom prst="rect">
            <a:avLst/>
          </a:prstGeom>
          <a:noFill/>
        </p:spPr>
        <p:txBody>
          <a:bodyPr wrap="square" rtlCol="0">
            <a:spAutoFit/>
          </a:bodyPr>
          <a:lstStyle/>
          <a:p>
            <a:pPr algn="l"/>
            <a:r>
              <a:rPr lang="de-DE" sz="1400" b="0" dirty="0" smtClean="0">
                <a:solidFill>
                  <a:schemeClr val="tx2"/>
                </a:solidFill>
              </a:rPr>
              <a:t>Gemeinnützige Stiftung</a:t>
            </a:r>
          </a:p>
          <a:p>
            <a:pPr algn="l"/>
            <a:r>
              <a:rPr lang="de-DE" sz="1400" b="0" dirty="0" smtClean="0">
                <a:solidFill>
                  <a:schemeClr val="tx2"/>
                </a:solidFill>
              </a:rPr>
              <a:t>„Juristischer Rahmen“ für die Offensive Mittelstand</a:t>
            </a:r>
          </a:p>
          <a:p>
            <a:pPr algn="l"/>
            <a:endParaRPr lang="de-DE" sz="1400" b="0" dirty="0">
              <a:solidFill>
                <a:schemeClr val="tx2"/>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326" y="4232454"/>
            <a:ext cx="2044700" cy="1358900"/>
          </a:xfrm>
          <a:prstGeom prst="rect">
            <a:avLst/>
          </a:prstGeom>
        </p:spPr>
      </p:pic>
      <p:sp>
        <p:nvSpPr>
          <p:cNvPr id="5" name="Textfeld 4"/>
          <p:cNvSpPr txBox="1"/>
          <p:nvPr/>
        </p:nvSpPr>
        <p:spPr>
          <a:xfrm>
            <a:off x="2496860" y="5640639"/>
            <a:ext cx="2515047" cy="369332"/>
          </a:xfrm>
          <a:prstGeom prst="rect">
            <a:avLst/>
          </a:prstGeom>
          <a:noFill/>
        </p:spPr>
        <p:txBody>
          <a:bodyPr wrap="none" rtlCol="0">
            <a:spAutoFit/>
          </a:bodyPr>
          <a:lstStyle/>
          <a:p>
            <a:r>
              <a:rPr lang="de-DE" sz="1800" b="0" dirty="0" smtClean="0">
                <a:solidFill>
                  <a:schemeClr val="bg2"/>
                </a:solidFill>
              </a:rPr>
              <a:t>www.stiftung-m-g-v.de</a:t>
            </a:r>
            <a:endParaRPr lang="de-DE" sz="1800" b="0" dirty="0">
              <a:solidFill>
                <a:schemeClr val="bg2"/>
              </a:solidFill>
            </a:endParaRPr>
          </a:p>
        </p:txBody>
      </p:sp>
    </p:spTree>
    <p:extLst>
      <p:ext uri="{BB962C8B-B14F-4D97-AF65-F5344CB8AC3E}">
        <p14:creationId xmlns:p14="http://schemas.microsoft.com/office/powerpoint/2010/main" val="162303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MAS INQA_Präsentation Master">
  <a:themeElements>
    <a:clrScheme name="INQA Farben">
      <a:dk1>
        <a:srgbClr val="E6E8E8"/>
      </a:dk1>
      <a:lt1>
        <a:srgbClr val="FFFFFF"/>
      </a:lt1>
      <a:dk2>
        <a:srgbClr val="FFFFFF"/>
      </a:dk2>
      <a:lt2>
        <a:srgbClr val="FFFFFF"/>
      </a:lt2>
      <a:accent1>
        <a:srgbClr val="6E8296"/>
      </a:accent1>
      <a:accent2>
        <a:srgbClr val="C83C5A"/>
      </a:accent2>
      <a:accent3>
        <a:srgbClr val="D28228"/>
      </a:accent3>
      <a:accent4>
        <a:srgbClr val="3CA046"/>
      </a:accent4>
      <a:accent5>
        <a:srgbClr val="6E0A73"/>
      </a:accent5>
      <a:accent6>
        <a:srgbClr val="2382BE"/>
      </a:accent6>
      <a:hlink>
        <a:srgbClr val="C83C5A"/>
      </a:hlink>
      <a:folHlink>
        <a:srgbClr val="6E82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Text 1-spaltig">
  <a:themeElements>
    <a:clrScheme name="INQA Farben">
      <a:dk1>
        <a:srgbClr val="E6E8E8"/>
      </a:dk1>
      <a:lt1>
        <a:srgbClr val="FFFFFF"/>
      </a:lt1>
      <a:dk2>
        <a:srgbClr val="FFFFFF"/>
      </a:dk2>
      <a:lt2>
        <a:srgbClr val="FFFFFF"/>
      </a:lt2>
      <a:accent1>
        <a:srgbClr val="6E8296"/>
      </a:accent1>
      <a:accent2>
        <a:srgbClr val="C83C5A"/>
      </a:accent2>
      <a:accent3>
        <a:srgbClr val="D28228"/>
      </a:accent3>
      <a:accent4>
        <a:srgbClr val="3CA046"/>
      </a:accent4>
      <a:accent5>
        <a:srgbClr val="6E0A73"/>
      </a:accent5>
      <a:accent6>
        <a:srgbClr val="2382BE"/>
      </a:accent6>
      <a:hlink>
        <a:srgbClr val="C83C5A"/>
      </a:hlink>
      <a:folHlink>
        <a:srgbClr val="6E82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MAS INQA_Präsentation Master">
  <a:themeElements>
    <a:clrScheme name="INQA Farben">
      <a:dk1>
        <a:srgbClr val="E6E8E8"/>
      </a:dk1>
      <a:lt1>
        <a:srgbClr val="FFFFFF"/>
      </a:lt1>
      <a:dk2>
        <a:srgbClr val="FFFFFF"/>
      </a:dk2>
      <a:lt2>
        <a:srgbClr val="FFFFFF"/>
      </a:lt2>
      <a:accent1>
        <a:srgbClr val="6E8296"/>
      </a:accent1>
      <a:accent2>
        <a:srgbClr val="C83C5A"/>
      </a:accent2>
      <a:accent3>
        <a:srgbClr val="D28228"/>
      </a:accent3>
      <a:accent4>
        <a:srgbClr val="3CA046"/>
      </a:accent4>
      <a:accent5>
        <a:srgbClr val="6E0A73"/>
      </a:accent5>
      <a:accent6>
        <a:srgbClr val="2382BE"/>
      </a:accent6>
      <a:hlink>
        <a:srgbClr val="C83C5A"/>
      </a:hlink>
      <a:folHlink>
        <a:srgbClr val="6E82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BMAS INQA_Präsentation Master</Template>
  <TotalTime>0</TotalTime>
  <Words>1354</Words>
  <Application>Microsoft Office PowerPoint</Application>
  <PresentationFormat>Bildschirmpräsentation (4:3)</PresentationFormat>
  <Paragraphs>221</Paragraphs>
  <Slides>26</Slides>
  <Notes>0</Notes>
  <HiddenSlides>0</HiddenSlides>
  <MMClips>0</MMClips>
  <ScaleCrop>false</ScaleCrop>
  <HeadingPairs>
    <vt:vector size="4" baseType="variant">
      <vt:variant>
        <vt:lpstr>Design</vt:lpstr>
      </vt:variant>
      <vt:variant>
        <vt:i4>3</vt:i4>
      </vt:variant>
      <vt:variant>
        <vt:lpstr>Folientitel</vt:lpstr>
      </vt:variant>
      <vt:variant>
        <vt:i4>26</vt:i4>
      </vt:variant>
    </vt:vector>
  </HeadingPairs>
  <TitlesOfParts>
    <vt:vector size="29" baseType="lpstr">
      <vt:lpstr>BMAS INQA_Präsentation Master</vt:lpstr>
      <vt:lpstr>4_Text 1-spaltig</vt:lpstr>
      <vt:lpstr>1_BMAS INQA_Präsentation Master</vt:lpstr>
      <vt:lpstr>PowerPoint-Präsentation</vt:lpstr>
      <vt:lpstr>PowerPoint-Präsentation</vt:lpstr>
      <vt:lpstr>PowerPoint-Präsentation</vt:lpstr>
      <vt:lpstr>Ein Luxus in Deutschland</vt:lpstr>
      <vt:lpstr>Ein Luxus in Deutschland</vt:lpstr>
      <vt:lpstr>PowerPoint-Präsentation</vt:lpstr>
      <vt:lpstr>OM: Unsere Idee - unser Ziel</vt:lpstr>
      <vt:lpstr>PowerPoint-Präsentation</vt:lpstr>
      <vt:lpstr>Stiftung „Mittelstand –  Gesellschaft – Verantwortung“</vt:lpstr>
      <vt:lpstr>Gemeinsame Praxisstandards und Transferstrukturen</vt:lpstr>
      <vt:lpstr>Das einzigartige der OM</vt:lpstr>
      <vt:lpstr>PowerPoint-Präsentation</vt:lpstr>
      <vt:lpstr>Strategische Überlegungen</vt:lpstr>
      <vt:lpstr>Strategische Überlegungen</vt:lpstr>
      <vt:lpstr>Strategische Überlegungen</vt:lpstr>
      <vt:lpstr>Strategische Überlegungen</vt:lpstr>
      <vt:lpstr>Grundlegende strategische  Zielvorstellung</vt:lpstr>
      <vt:lpstr>PowerPoint-Präsentation</vt:lpstr>
      <vt:lpstr>PowerPoint-Präsentation</vt:lpstr>
      <vt:lpstr>PowerPoint-Präsentation</vt:lpstr>
      <vt:lpstr>PowerPoint-Präsentation</vt:lpstr>
      <vt:lpstr>       OM-Strategiekreis</vt:lpstr>
      <vt:lpstr>Weitere strategische Aspekte der Weiterentwicklung der OM</vt:lpstr>
      <vt:lpstr>PowerPoint-Präsentation</vt:lpstr>
      <vt:lpstr>Vielen Dank für Ihre Aufmerksamkeit  Mehr Informationen: www.offensive-mittelstand.de cernavin@offensive-mittelstand.de</vt:lpstr>
      <vt:lpstr>PowerPoint-Präsentation</vt:lpstr>
    </vt:vector>
  </TitlesOfParts>
  <Company>IFOK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Variante I</dc:title>
  <dc:creator>Betina Psyk</dc:creator>
  <cp:lastModifiedBy>HP</cp:lastModifiedBy>
  <cp:revision>373</cp:revision>
  <cp:lastPrinted>2018-12-10T16:02:48Z</cp:lastPrinted>
  <dcterms:created xsi:type="dcterms:W3CDTF">2012-03-12T11:36:41Z</dcterms:created>
  <dcterms:modified xsi:type="dcterms:W3CDTF">2019-01-24T19:26:28Z</dcterms:modified>
</cp:coreProperties>
</file>